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E_B07B3A4.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0" r:id="rId2"/>
    <p:sldId id="272" r:id="rId3"/>
    <p:sldId id="275" r:id="rId4"/>
    <p:sldId id="276" r:id="rId5"/>
    <p:sldId id="277" r:id="rId6"/>
    <p:sldId id="278" r:id="rId7"/>
    <p:sldId id="279" r:id="rId8"/>
    <p:sldId id="280" r:id="rId9"/>
    <p:sldId id="286" r:id="rId10"/>
    <p:sldId id="287" r:id="rId11"/>
    <p:sldId id="288" r:id="rId12"/>
    <p:sldId id="289" r:id="rId13"/>
    <p:sldId id="285" r:id="rId14"/>
    <p:sldId id="282" r:id="rId15"/>
    <p:sldId id="290" r:id="rId16"/>
    <p:sldId id="291" r:id="rId17"/>
    <p:sldId id="268" r:id="rId18"/>
    <p:sldId id="294" r:id="rId19"/>
    <p:sldId id="283" r:id="rId20"/>
  </p:sldIdLst>
  <p:sldSz cx="6858000" cy="9144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378C03-E50E-E63A-AF89-23D6BB73AF4C}" name="Evans, Michele (NIH/NIA/IRP) [E]" initials="EM([" userId="S::evansmi@nih.gov::ef8fe7ca-623f-4dbc-91db-eb5e6876185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tzi Nagarkatti" initials="MN" lastIdx="1" clrIdx="0">
    <p:extLst>
      <p:ext uri="{19B8F6BF-5375-455C-9EA6-DF929625EA0E}">
        <p15:presenceInfo xmlns:p15="http://schemas.microsoft.com/office/powerpoint/2012/main" userId="S-1-5-21-2290672497-494310734-1269314942-2181" providerId="AD"/>
      </p:ext>
    </p:extLst>
  </p:cmAuthor>
  <p:cmAuthor id="2" name="CKSNAIDU" initials="C" lastIdx="1" clrIdx="1">
    <p:extLst>
      <p:ext uri="{19B8F6BF-5375-455C-9EA6-DF929625EA0E}">
        <p15:presenceInfo xmlns:p15="http://schemas.microsoft.com/office/powerpoint/2012/main" userId="CKSNAID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642" autoAdjust="0"/>
  </p:normalViewPr>
  <p:slideViewPr>
    <p:cSldViewPr>
      <p:cViewPr varScale="1">
        <p:scale>
          <a:sx n="61" d="100"/>
          <a:sy n="61" d="100"/>
        </p:scale>
        <p:origin x="2510" y="67"/>
      </p:cViewPr>
      <p:guideLst>
        <p:guide orient="horz" pos="2880"/>
        <p:guide pos="2160"/>
      </p:guideLst>
    </p:cSldViewPr>
  </p:slideViewPr>
  <p:notesTextViewPr>
    <p:cViewPr>
      <p:scale>
        <a:sx n="125" d="100"/>
        <a:sy n="125"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8/10/relationships/authors" Target="authors.xml"/></Relationships>
</file>

<file path=ppt/comments/modernComment_10E_B07B3A4.xml><?xml version="1.0" encoding="utf-8"?>
<p188:cmLst xmlns:a="http://schemas.openxmlformats.org/drawingml/2006/main" xmlns:r="http://schemas.openxmlformats.org/officeDocument/2006/relationships" xmlns:p188="http://schemas.microsoft.com/office/powerpoint/2018/8/main">
  <p188:cm id="{55E4635D-6C6D-4789-B969-49E1B6604F03}" authorId="{FE378C03-E50E-E63A-AF89-23D6BB73AF4C}" created="2022-07-28T22:33:34.735">
    <pc:sldMkLst xmlns:pc="http://schemas.microsoft.com/office/powerpoint/2013/main/command">
      <pc:docMk/>
      <pc:sldMk cId="185054116" sldId="270"/>
    </pc:sldMkLst>
    <p188:pos x="549275" y="311150"/>
    <p188:txBody>
      <a:bodyPr/>
      <a:lstStyle/>
      <a:p>
        <a:r>
          <a:rPr lang="en-US"/>
          <a:t>Sources of discrimination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FC55347A-538B-4AC6-81CE-92DBC0F5022C}" type="datetimeFigureOut">
              <a:rPr lang="en-US" smtClean="0"/>
              <a:pPr/>
              <a:t>1/3/2024</a:t>
            </a:fld>
            <a:endParaRPr lang="en-US"/>
          </a:p>
        </p:txBody>
      </p:sp>
      <p:sp>
        <p:nvSpPr>
          <p:cNvPr id="4" name="Slide Image Placeholder 3"/>
          <p:cNvSpPr>
            <a:spLocks noGrp="1" noRot="1" noChangeAspect="1"/>
          </p:cNvSpPr>
          <p:nvPr>
            <p:ph type="sldImg" idx="2"/>
          </p:nvPr>
        </p:nvSpPr>
        <p:spPr>
          <a:xfrm>
            <a:off x="2232025" y="704850"/>
            <a:ext cx="2638425"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ADE622E1-D236-48C9-B753-6356191590AD}" type="slidenum">
              <a:rPr lang="en-US" smtClean="0"/>
              <a:pPr/>
              <a:t>‹#›</a:t>
            </a:fld>
            <a:endParaRPr lang="en-US"/>
          </a:p>
        </p:txBody>
      </p:sp>
    </p:spTree>
    <p:extLst>
      <p:ext uri="{BB962C8B-B14F-4D97-AF65-F5344CB8AC3E}">
        <p14:creationId xmlns:p14="http://schemas.microsoft.com/office/powerpoint/2010/main" val="1192629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E622E1-D236-48C9-B753-6356191590AD}" type="slidenum">
              <a:rPr lang="en-US" smtClean="0"/>
              <a:pPr/>
              <a:t>1</a:t>
            </a:fld>
            <a:endParaRPr lang="en-US"/>
          </a:p>
        </p:txBody>
      </p:sp>
    </p:spTree>
    <p:extLst>
      <p:ext uri="{BB962C8B-B14F-4D97-AF65-F5344CB8AC3E}">
        <p14:creationId xmlns:p14="http://schemas.microsoft.com/office/powerpoint/2010/main" val="2618548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we ran the </a:t>
            </a:r>
            <a:r>
              <a:rPr lang="en-US" dirty="0" err="1"/>
              <a:t>CpG.assoc</a:t>
            </a:r>
            <a:r>
              <a:rPr lang="en-US" dirty="0"/>
              <a:t> analysis,  we identified significantly differentially methylated CpG sites for </a:t>
            </a:r>
            <a:r>
              <a:rPr lang="en-US" dirty="0" err="1"/>
              <a:t>Sdisc</a:t>
            </a:r>
            <a:r>
              <a:rPr lang="en-US" dirty="0"/>
              <a:t>, </a:t>
            </a:r>
            <a:r>
              <a:rPr lang="en-US" dirty="0" err="1"/>
              <a:t>Ldisc</a:t>
            </a:r>
            <a:r>
              <a:rPr lang="en-US" dirty="0"/>
              <a:t>, </a:t>
            </a:r>
            <a:r>
              <a:rPr lang="en-US" dirty="0" err="1"/>
              <a:t>Gdisc</a:t>
            </a:r>
            <a:r>
              <a:rPr lang="en-US" dirty="0"/>
              <a:t> and </a:t>
            </a:r>
            <a:r>
              <a:rPr lang="en-US" dirty="0" err="1"/>
              <a:t>Rdisc</a:t>
            </a:r>
            <a:r>
              <a:rPr lang="en-US" dirty="0"/>
              <a:t> scales. Since </a:t>
            </a:r>
            <a:r>
              <a:rPr lang="en-US" dirty="0" err="1"/>
              <a:t>Edisc</a:t>
            </a:r>
            <a:r>
              <a:rPr lang="en-US" dirty="0"/>
              <a:t> and </a:t>
            </a:r>
            <a:r>
              <a:rPr lang="en-US" dirty="0" err="1"/>
              <a:t>Cdisc</a:t>
            </a:r>
            <a:r>
              <a:rPr lang="en-US" dirty="0"/>
              <a:t> did not have significantly differentially methylated CpG sites, we eliminated them from the next level of analysis. </a:t>
            </a:r>
          </a:p>
          <a:p>
            <a:r>
              <a:rPr lang="en-US" dirty="0"/>
              <a:t>We then stratified the data for </a:t>
            </a:r>
            <a:r>
              <a:rPr lang="en-US" dirty="0" err="1"/>
              <a:t>Sdisc</a:t>
            </a:r>
            <a:r>
              <a:rPr lang="en-US" dirty="0"/>
              <a:t>, </a:t>
            </a:r>
            <a:r>
              <a:rPr lang="en-US" dirty="0" err="1"/>
              <a:t>Ldisc</a:t>
            </a:r>
            <a:r>
              <a:rPr lang="en-US" dirty="0"/>
              <a:t>, </a:t>
            </a:r>
            <a:r>
              <a:rPr lang="en-US" dirty="0" err="1"/>
              <a:t>Gdisc</a:t>
            </a:r>
            <a:r>
              <a:rPr lang="en-US" dirty="0"/>
              <a:t> and </a:t>
            </a:r>
            <a:r>
              <a:rPr lang="en-US" dirty="0" err="1"/>
              <a:t>Rdisc</a:t>
            </a:r>
            <a:r>
              <a:rPr lang="en-US" dirty="0"/>
              <a:t> by race. We identified significantly differentially methylated CpG sites for the </a:t>
            </a:r>
            <a:r>
              <a:rPr lang="en-US" dirty="0" err="1"/>
              <a:t>Rdisc</a:t>
            </a:r>
            <a:r>
              <a:rPr lang="en-US" dirty="0"/>
              <a:t> scale using the </a:t>
            </a:r>
            <a:r>
              <a:rPr lang="en-US" dirty="0" err="1"/>
              <a:t>CpG.assoc</a:t>
            </a:r>
            <a:r>
              <a:rPr lang="en-US" dirty="0"/>
              <a:t> analysis. However, we were unable to identify any significantly differentially methylated CpG sites for </a:t>
            </a:r>
            <a:r>
              <a:rPr lang="en-US" dirty="0" err="1"/>
              <a:t>Sdisc</a:t>
            </a:r>
            <a:r>
              <a:rPr lang="en-US" dirty="0"/>
              <a:t>, </a:t>
            </a:r>
            <a:r>
              <a:rPr lang="en-US" dirty="0" err="1"/>
              <a:t>Ldisc</a:t>
            </a:r>
            <a:r>
              <a:rPr lang="en-US" dirty="0"/>
              <a:t> and </a:t>
            </a:r>
            <a:r>
              <a:rPr lang="en-US" dirty="0" err="1"/>
              <a:t>Gdisc</a:t>
            </a:r>
            <a:r>
              <a:rPr lang="en-US" dirty="0"/>
              <a:t>. Since, </a:t>
            </a:r>
            <a:r>
              <a:rPr lang="en-US" dirty="0" err="1"/>
              <a:t>CpG.assoc</a:t>
            </a:r>
            <a:r>
              <a:rPr lang="en-US" dirty="0"/>
              <a:t> performs a</a:t>
            </a:r>
            <a:r>
              <a:rPr lang="en-US" b="0" i="0" dirty="0">
                <a:solidFill>
                  <a:srgbClr val="111827"/>
                </a:solidFill>
                <a:effectLst/>
                <a:latin typeface="Studio-Feixen-Sans"/>
              </a:rPr>
              <a:t>ssociation analysis between methylation Beta values and phenotype of interest using </a:t>
            </a:r>
            <a:r>
              <a:rPr lang="en-US" b="0" i="0" dirty="0">
                <a:solidFill>
                  <a:srgbClr val="374151"/>
                </a:solidFill>
                <a:effectLst/>
                <a:latin typeface="Studio-Feixen-Sans"/>
              </a:rPr>
              <a:t>logit transformation, we have performed separate regressions for </a:t>
            </a:r>
            <a:r>
              <a:rPr lang="en-US" dirty="0" err="1"/>
              <a:t>Ldisc</a:t>
            </a:r>
            <a:r>
              <a:rPr lang="en-US" dirty="0"/>
              <a:t> and </a:t>
            </a:r>
            <a:r>
              <a:rPr lang="en-US" dirty="0" err="1"/>
              <a:t>Rdisc</a:t>
            </a:r>
            <a:r>
              <a:rPr lang="en-US" dirty="0"/>
              <a:t> scales with t</a:t>
            </a:r>
            <a:r>
              <a:rPr lang="en-US" b="0" i="0" dirty="0">
                <a:solidFill>
                  <a:srgbClr val="374151"/>
                </a:solidFill>
                <a:effectLst/>
                <a:latin typeface="Studio-Feixen-Sans"/>
              </a:rPr>
              <a:t>he individual phenotypes of interest using our own R code. Since, </a:t>
            </a:r>
            <a:r>
              <a:rPr lang="en-US" b="0" i="0" dirty="0" err="1">
                <a:solidFill>
                  <a:srgbClr val="374151"/>
                </a:solidFill>
                <a:effectLst/>
                <a:latin typeface="Studio-Feixen-Sans"/>
              </a:rPr>
              <a:t>Sdic</a:t>
            </a:r>
            <a:r>
              <a:rPr lang="en-US" b="0" i="0" dirty="0">
                <a:solidFill>
                  <a:srgbClr val="374151"/>
                </a:solidFill>
                <a:effectLst/>
                <a:latin typeface="Studio-Feixen-Sans"/>
              </a:rPr>
              <a:t> is a continuous scale and </a:t>
            </a:r>
            <a:r>
              <a:rPr lang="en-US" b="0" i="0" dirty="0" err="1">
                <a:solidFill>
                  <a:srgbClr val="374151"/>
                </a:solidFill>
                <a:effectLst/>
                <a:latin typeface="Studio-Feixen-Sans"/>
              </a:rPr>
              <a:t>Gdisc</a:t>
            </a:r>
            <a:r>
              <a:rPr lang="en-US" b="0" i="0" dirty="0">
                <a:solidFill>
                  <a:srgbClr val="374151"/>
                </a:solidFill>
                <a:effectLst/>
                <a:latin typeface="Studio-Feixen-Sans"/>
              </a:rPr>
              <a:t> has the sex , We did not perform s</a:t>
            </a:r>
            <a:endParaRPr lang="en-US" dirty="0"/>
          </a:p>
          <a:p>
            <a:endParaRPr lang="en-US" dirty="0"/>
          </a:p>
          <a:p>
            <a:endParaRPr lang="en-US" dirty="0"/>
          </a:p>
          <a:p>
            <a:endParaRPr lang="en-US" dirty="0"/>
          </a:p>
          <a:p>
            <a:endParaRPr lang="en-US" dirty="0"/>
          </a:p>
          <a:p>
            <a:endParaRPr lang="en-US" dirty="0"/>
          </a:p>
          <a:p>
            <a:r>
              <a:rPr lang="en-US" dirty="0"/>
              <a:t>For the selected 4 scales (</a:t>
            </a:r>
            <a:r>
              <a:rPr lang="en-US" dirty="0" err="1"/>
              <a:t>Sdisc</a:t>
            </a:r>
            <a:r>
              <a:rPr lang="en-US" dirty="0"/>
              <a:t>, </a:t>
            </a:r>
            <a:r>
              <a:rPr lang="en-US" dirty="0" err="1"/>
              <a:t>Ldisc</a:t>
            </a:r>
            <a:r>
              <a:rPr lang="en-US" dirty="0"/>
              <a:t>, </a:t>
            </a:r>
            <a:r>
              <a:rPr lang="en-US" dirty="0" err="1"/>
              <a:t>Gdisc</a:t>
            </a:r>
            <a:r>
              <a:rPr lang="en-US" dirty="0"/>
              <a:t> and </a:t>
            </a:r>
            <a:r>
              <a:rPr lang="en-US" dirty="0" err="1"/>
              <a:t>Rdisc</a:t>
            </a:r>
            <a:r>
              <a:rPr lang="en-US" dirty="0"/>
              <a:t>), we stratified them based on race. When we performed this analysis, we didn’t get any significantly differentially methylated CpG sites for </a:t>
            </a:r>
            <a:r>
              <a:rPr lang="en-US" dirty="0" err="1"/>
              <a:t>Sdisc</a:t>
            </a:r>
            <a:r>
              <a:rPr lang="en-US" dirty="0"/>
              <a:t> and </a:t>
            </a:r>
            <a:r>
              <a:rPr lang="en-US" dirty="0" err="1"/>
              <a:t>Gdisc</a:t>
            </a:r>
            <a:r>
              <a:rPr lang="en-US" dirty="0"/>
              <a:t> for </a:t>
            </a:r>
            <a:r>
              <a:rPr lang="en-US" dirty="0" err="1"/>
              <a:t>CpGassoc</a:t>
            </a:r>
            <a:r>
              <a:rPr lang="en-US" dirty="0"/>
              <a:t>-based linear regression analysis. But, we got significantly differentially methylated CpG sites for running separate regressions for </a:t>
            </a:r>
            <a:r>
              <a:rPr lang="en-US" dirty="0" err="1"/>
              <a:t>Ldisc</a:t>
            </a:r>
            <a:r>
              <a:rPr lang="en-US" dirty="0"/>
              <a:t> and </a:t>
            </a:r>
            <a:r>
              <a:rPr lang="en-US" dirty="0" err="1"/>
              <a:t>Rdisc</a:t>
            </a:r>
            <a:r>
              <a:rPr lang="en-US" dirty="0"/>
              <a:t>. </a:t>
            </a:r>
          </a:p>
        </p:txBody>
      </p:sp>
      <p:sp>
        <p:nvSpPr>
          <p:cNvPr id="4" name="Slide Number Placeholder 3"/>
          <p:cNvSpPr>
            <a:spLocks noGrp="1"/>
          </p:cNvSpPr>
          <p:nvPr>
            <p:ph type="sldNum" sz="quarter" idx="5"/>
          </p:nvPr>
        </p:nvSpPr>
        <p:spPr/>
        <p:txBody>
          <a:bodyPr/>
          <a:lstStyle/>
          <a:p>
            <a:fld id="{ADE622E1-D236-48C9-B753-6356191590AD}" type="slidenum">
              <a:rPr lang="en-US" smtClean="0"/>
              <a:pPr/>
              <a:t>12</a:t>
            </a:fld>
            <a:endParaRPr lang="en-US"/>
          </a:p>
        </p:txBody>
      </p:sp>
    </p:spTree>
    <p:extLst>
      <p:ext uri="{BB962C8B-B14F-4D97-AF65-F5344CB8AC3E}">
        <p14:creationId xmlns:p14="http://schemas.microsoft.com/office/powerpoint/2010/main" val="1883977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need to mention this in the manuscript. Change the abbreviations in the figure as well. </a:t>
            </a:r>
          </a:p>
        </p:txBody>
      </p:sp>
      <p:sp>
        <p:nvSpPr>
          <p:cNvPr id="4" name="Slide Number Placeholder 3"/>
          <p:cNvSpPr>
            <a:spLocks noGrp="1"/>
          </p:cNvSpPr>
          <p:nvPr>
            <p:ph type="sldNum" sz="quarter" idx="5"/>
          </p:nvPr>
        </p:nvSpPr>
        <p:spPr/>
        <p:txBody>
          <a:bodyPr/>
          <a:lstStyle/>
          <a:p>
            <a:fld id="{ADE622E1-D236-48C9-B753-6356191590AD}" type="slidenum">
              <a:rPr lang="en-US" smtClean="0"/>
              <a:pPr/>
              <a:t>13</a:t>
            </a:fld>
            <a:endParaRPr lang="en-US"/>
          </a:p>
        </p:txBody>
      </p:sp>
    </p:spTree>
    <p:extLst>
      <p:ext uri="{BB962C8B-B14F-4D97-AF65-F5344CB8AC3E}">
        <p14:creationId xmlns:p14="http://schemas.microsoft.com/office/powerpoint/2010/main" val="1439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shapes mean</a:t>
            </a:r>
          </a:p>
        </p:txBody>
      </p:sp>
      <p:sp>
        <p:nvSpPr>
          <p:cNvPr id="4" name="Slide Number Placeholder 3"/>
          <p:cNvSpPr>
            <a:spLocks noGrp="1"/>
          </p:cNvSpPr>
          <p:nvPr>
            <p:ph type="sldNum" sz="quarter" idx="5"/>
          </p:nvPr>
        </p:nvSpPr>
        <p:spPr/>
        <p:txBody>
          <a:bodyPr/>
          <a:lstStyle/>
          <a:p>
            <a:fld id="{ADE622E1-D236-48C9-B753-6356191590AD}" type="slidenum">
              <a:rPr lang="en-US" smtClean="0"/>
              <a:pPr/>
              <a:t>16</a:t>
            </a:fld>
            <a:endParaRPr lang="en-US"/>
          </a:p>
        </p:txBody>
      </p:sp>
    </p:spTree>
    <p:extLst>
      <p:ext uri="{BB962C8B-B14F-4D97-AF65-F5344CB8AC3E}">
        <p14:creationId xmlns:p14="http://schemas.microsoft.com/office/powerpoint/2010/main" val="1701416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a:t>Click to edit Master title style</a:t>
            </a:r>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00F8F95-0938-4BD5-8DDF-36BC9FCF45E8}" type="datetimeFigureOut">
              <a:rPr lang="en-US" smtClean="0"/>
              <a:pPr/>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0F8F95-0938-4BD5-8DDF-36BC9FCF45E8}" type="datetimeFigureOut">
              <a:rPr lang="en-US" smtClean="0"/>
              <a:pPr/>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0F8F95-0938-4BD5-8DDF-36BC9FCF45E8}" type="datetimeFigureOut">
              <a:rPr lang="en-US" smtClean="0"/>
              <a:pPr/>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0F8F95-0938-4BD5-8DDF-36BC9FCF45E8}" type="datetimeFigureOut">
              <a:rPr lang="en-US" smtClean="0"/>
              <a:pPr/>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0F8F95-0938-4BD5-8DDF-36BC9FCF45E8}" type="datetimeFigureOut">
              <a:rPr lang="en-US" smtClean="0"/>
              <a:pPr/>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0F8F95-0938-4BD5-8DDF-36BC9FCF45E8}" type="datetimeFigureOut">
              <a:rPr lang="en-US" smtClean="0"/>
              <a:pPr/>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00F8F95-0938-4BD5-8DDF-36BC9FCF45E8}" type="datetimeFigureOut">
              <a:rPr lang="en-US" smtClean="0"/>
              <a:pPr/>
              <a:t>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0F8F95-0938-4BD5-8DDF-36BC9FCF45E8}" type="datetimeFigureOut">
              <a:rPr lang="en-US" smtClean="0"/>
              <a:pPr/>
              <a:t>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0F8F95-0938-4BD5-8DDF-36BC9FCF45E8}" type="datetimeFigureOut">
              <a:rPr lang="en-US" smtClean="0"/>
              <a:pPr/>
              <a:t>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0F8F95-0938-4BD5-8DDF-36BC9FCF45E8}" type="datetimeFigureOut">
              <a:rPr lang="en-US" smtClean="0"/>
              <a:pPr/>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0F8F95-0938-4BD5-8DDF-36BC9FCF45E8}" type="datetimeFigureOut">
              <a:rPr lang="en-US" smtClean="0"/>
              <a:pPr/>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BC0773-E627-4186-9AAB-7B9DB6995A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D00F8F95-0938-4BD5-8DDF-36BC9FCF45E8}" type="datetimeFigureOut">
              <a:rPr lang="en-US" smtClean="0"/>
              <a:pPr/>
              <a:t>1/3/2024</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B4BC0773-E627-4186-9AAB-7B9DB6995A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18/10/relationships/comments" Target="../comments/modernComment_10E_B07B3A4.xm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8.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8B6A047-2116-40B9-A044-554FD5A9E2FD}"/>
              </a:ext>
            </a:extLst>
          </p:cNvPr>
          <p:cNvPicPr>
            <a:picLocks noChangeAspect="1"/>
          </p:cNvPicPr>
          <p:nvPr/>
        </p:nvPicPr>
        <p:blipFill rotWithShape="1">
          <a:blip r:embed="rId4">
            <a:extLst>
              <a:ext uri="{28A0092B-C50C-407E-A947-70E740481C1C}">
                <a14:useLocalDpi xmlns:a14="http://schemas.microsoft.com/office/drawing/2010/main" val="0"/>
              </a:ext>
            </a:extLst>
          </a:blip>
          <a:srcRect t="7292" b="52213"/>
          <a:stretch/>
        </p:blipFill>
        <p:spPr>
          <a:xfrm>
            <a:off x="199111" y="4437088"/>
            <a:ext cx="6430289" cy="2175830"/>
          </a:xfrm>
          <a:prstGeom prst="rect">
            <a:avLst/>
          </a:prstGeom>
        </p:spPr>
      </p:pic>
      <p:pic>
        <p:nvPicPr>
          <p:cNvPr id="16" name="Picture 15">
            <a:extLst>
              <a:ext uri="{FF2B5EF4-FFF2-40B4-BE49-F238E27FC236}">
                <a16:creationId xmlns:a16="http://schemas.microsoft.com/office/drawing/2014/main" id="{1E415289-DF22-4A8B-B9B7-5F0542F18E03}"/>
              </a:ext>
            </a:extLst>
          </p:cNvPr>
          <p:cNvPicPr>
            <a:picLocks noChangeAspect="1"/>
          </p:cNvPicPr>
          <p:nvPr/>
        </p:nvPicPr>
        <p:blipFill rotWithShape="1">
          <a:blip r:embed="rId5">
            <a:extLst>
              <a:ext uri="{28A0092B-C50C-407E-A947-70E740481C1C}">
                <a14:useLocalDpi xmlns:a14="http://schemas.microsoft.com/office/drawing/2010/main" val="0"/>
              </a:ext>
            </a:extLst>
          </a:blip>
          <a:srcRect t="7160" r="51145" b="50855"/>
          <a:stretch/>
        </p:blipFill>
        <p:spPr>
          <a:xfrm>
            <a:off x="231866" y="202504"/>
            <a:ext cx="3082834" cy="2131897"/>
          </a:xfrm>
          <a:prstGeom prst="rect">
            <a:avLst/>
          </a:prstGeom>
        </p:spPr>
      </p:pic>
      <p:sp>
        <p:nvSpPr>
          <p:cNvPr id="10" name="TextBox 9">
            <a:extLst>
              <a:ext uri="{FF2B5EF4-FFF2-40B4-BE49-F238E27FC236}">
                <a16:creationId xmlns:a16="http://schemas.microsoft.com/office/drawing/2014/main" id="{852D2006-2CA0-4347-8615-0151F3BFFFBE}"/>
              </a:ext>
            </a:extLst>
          </p:cNvPr>
          <p:cNvSpPr txBox="1"/>
          <p:nvPr/>
        </p:nvSpPr>
        <p:spPr>
          <a:xfrm>
            <a:off x="106680" y="30480"/>
            <a:ext cx="26365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endParaRPr lang="en-US" sz="1400" b="1" dirty="0">
              <a:latin typeface="Times New Roman" pitchFamily="18" charset="0"/>
              <a:cs typeface="Times New Roman" pitchFamily="18" charset="0"/>
            </a:endParaRPr>
          </a:p>
        </p:txBody>
      </p:sp>
      <p:pic>
        <p:nvPicPr>
          <p:cNvPr id="5" name="Picture 4">
            <a:extLst>
              <a:ext uri="{FF2B5EF4-FFF2-40B4-BE49-F238E27FC236}">
                <a16:creationId xmlns:a16="http://schemas.microsoft.com/office/drawing/2014/main" id="{B1700A58-C597-4376-A5DA-CAC3715819F2}"/>
              </a:ext>
            </a:extLst>
          </p:cNvPr>
          <p:cNvPicPr>
            <a:picLocks noChangeAspect="1"/>
          </p:cNvPicPr>
          <p:nvPr/>
        </p:nvPicPr>
        <p:blipFill>
          <a:blip r:embed="rId6"/>
          <a:stretch>
            <a:fillRect/>
          </a:stretch>
        </p:blipFill>
        <p:spPr>
          <a:xfrm>
            <a:off x="0" y="2315255"/>
            <a:ext cx="3352800" cy="2019300"/>
          </a:xfrm>
          <a:prstGeom prst="rect">
            <a:avLst/>
          </a:prstGeom>
        </p:spPr>
      </p:pic>
      <p:sp>
        <p:nvSpPr>
          <p:cNvPr id="14" name="TextBox 13">
            <a:extLst>
              <a:ext uri="{FF2B5EF4-FFF2-40B4-BE49-F238E27FC236}">
                <a16:creationId xmlns:a16="http://schemas.microsoft.com/office/drawing/2014/main" id="{7C16B17A-A3DD-4715-A292-51F1654ECBFD}"/>
              </a:ext>
            </a:extLst>
          </p:cNvPr>
          <p:cNvSpPr txBox="1"/>
          <p:nvPr/>
        </p:nvSpPr>
        <p:spPr>
          <a:xfrm>
            <a:off x="106680" y="2084903"/>
            <a:ext cx="872556"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pic>
        <p:nvPicPr>
          <p:cNvPr id="6" name="Picture 5">
            <a:extLst>
              <a:ext uri="{FF2B5EF4-FFF2-40B4-BE49-F238E27FC236}">
                <a16:creationId xmlns:a16="http://schemas.microsoft.com/office/drawing/2014/main" id="{467479A7-7E57-4F93-97C9-E147B8FD634E}"/>
              </a:ext>
            </a:extLst>
          </p:cNvPr>
          <p:cNvPicPr>
            <a:picLocks noChangeAspect="1"/>
          </p:cNvPicPr>
          <p:nvPr/>
        </p:nvPicPr>
        <p:blipFill>
          <a:blip r:embed="rId7"/>
          <a:stretch>
            <a:fillRect/>
          </a:stretch>
        </p:blipFill>
        <p:spPr>
          <a:xfrm>
            <a:off x="3276600" y="2315256"/>
            <a:ext cx="3429000" cy="2019300"/>
          </a:xfrm>
          <a:prstGeom prst="rect">
            <a:avLst/>
          </a:prstGeom>
        </p:spPr>
      </p:pic>
      <p:sp>
        <p:nvSpPr>
          <p:cNvPr id="17" name="TextBox 16">
            <a:extLst>
              <a:ext uri="{FF2B5EF4-FFF2-40B4-BE49-F238E27FC236}">
                <a16:creationId xmlns:a16="http://schemas.microsoft.com/office/drawing/2014/main" id="{07F21C95-D065-43F9-A1FB-3C75B2831D9B}"/>
              </a:ext>
            </a:extLst>
          </p:cNvPr>
          <p:cNvSpPr txBox="1"/>
          <p:nvPr/>
        </p:nvSpPr>
        <p:spPr>
          <a:xfrm>
            <a:off x="106680" y="4203263"/>
            <a:ext cx="872556"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06680" y="6408420"/>
            <a:ext cx="10363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Rdisc</a:t>
            </a:r>
            <a:endParaRPr lang="en-US" sz="1400" b="1" dirty="0">
              <a:latin typeface="Times New Roman" pitchFamily="18" charset="0"/>
              <a:cs typeface="Times New Roman" pitchFamily="18" charset="0"/>
            </a:endParaRPr>
          </a:p>
        </p:txBody>
      </p:sp>
      <p:pic>
        <p:nvPicPr>
          <p:cNvPr id="13" name="Picture 12">
            <a:extLst>
              <a:ext uri="{FF2B5EF4-FFF2-40B4-BE49-F238E27FC236}">
                <a16:creationId xmlns:a16="http://schemas.microsoft.com/office/drawing/2014/main" id="{60DD5330-7571-4DD5-8556-824D316C6338}"/>
              </a:ext>
            </a:extLst>
          </p:cNvPr>
          <p:cNvPicPr>
            <a:picLocks noChangeAspect="1"/>
          </p:cNvPicPr>
          <p:nvPr/>
        </p:nvPicPr>
        <p:blipFill>
          <a:blip r:embed="rId8"/>
          <a:stretch>
            <a:fillRect/>
          </a:stretch>
        </p:blipFill>
        <p:spPr>
          <a:xfrm>
            <a:off x="15240" y="6766560"/>
            <a:ext cx="3375660" cy="2031931"/>
          </a:xfrm>
          <a:prstGeom prst="rect">
            <a:avLst/>
          </a:prstGeom>
        </p:spPr>
      </p:pic>
      <p:pic>
        <p:nvPicPr>
          <p:cNvPr id="15" name="Picture 14">
            <a:extLst>
              <a:ext uri="{FF2B5EF4-FFF2-40B4-BE49-F238E27FC236}">
                <a16:creationId xmlns:a16="http://schemas.microsoft.com/office/drawing/2014/main" id="{F34C2AFB-0B20-4B88-988A-0A07109B2C50}"/>
              </a:ext>
            </a:extLst>
          </p:cNvPr>
          <p:cNvPicPr>
            <a:picLocks noChangeAspect="1"/>
          </p:cNvPicPr>
          <p:nvPr/>
        </p:nvPicPr>
        <p:blipFill>
          <a:blip r:embed="rId9"/>
          <a:stretch>
            <a:fillRect/>
          </a:stretch>
        </p:blipFill>
        <p:spPr>
          <a:xfrm>
            <a:off x="3390900" y="6766560"/>
            <a:ext cx="3467100" cy="2031931"/>
          </a:xfrm>
          <a:prstGeom prst="rect">
            <a:avLst/>
          </a:prstGeom>
        </p:spPr>
      </p:pic>
      <p:pic>
        <p:nvPicPr>
          <p:cNvPr id="18" name="Picture 17">
            <a:extLst>
              <a:ext uri="{FF2B5EF4-FFF2-40B4-BE49-F238E27FC236}">
                <a16:creationId xmlns:a16="http://schemas.microsoft.com/office/drawing/2014/main" id="{35CCFA5C-A301-47DC-97C1-A49D33FD28F2}"/>
              </a:ext>
            </a:extLst>
          </p:cNvPr>
          <p:cNvPicPr>
            <a:picLocks noChangeAspect="1"/>
          </p:cNvPicPr>
          <p:nvPr/>
        </p:nvPicPr>
        <p:blipFill rotWithShape="1">
          <a:blip r:embed="rId5">
            <a:extLst>
              <a:ext uri="{28A0092B-C50C-407E-A947-70E740481C1C}">
                <a14:useLocalDpi xmlns:a14="http://schemas.microsoft.com/office/drawing/2010/main" val="0"/>
              </a:ext>
            </a:extLst>
          </a:blip>
          <a:srcRect l="49657" t="7041" r="1397" b="51018"/>
          <a:stretch/>
        </p:blipFill>
        <p:spPr>
          <a:xfrm>
            <a:off x="3459480" y="212569"/>
            <a:ext cx="3166654" cy="2164871"/>
          </a:xfrm>
          <a:prstGeom prst="rect">
            <a:avLst/>
          </a:prstGeom>
        </p:spPr>
      </p:pic>
    </p:spTree>
    <p:extLst>
      <p:ext uri="{BB962C8B-B14F-4D97-AF65-F5344CB8AC3E}">
        <p14:creationId xmlns:p14="http://schemas.microsoft.com/office/powerpoint/2010/main" val="185054116"/>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8877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311723"/>
            <a:ext cx="8534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p:txBody>
      </p:sp>
      <p:sp>
        <p:nvSpPr>
          <p:cNvPr id="9" name="Rectangle 8">
            <a:extLst>
              <a:ext uri="{FF2B5EF4-FFF2-40B4-BE49-F238E27FC236}">
                <a16:creationId xmlns:a16="http://schemas.microsoft.com/office/drawing/2014/main" id="{30E2443E-A849-4022-AADA-584C441FCDB5}"/>
              </a:ext>
            </a:extLst>
          </p:cNvPr>
          <p:cNvSpPr/>
          <p:nvPr/>
        </p:nvSpPr>
        <p:spPr>
          <a:xfrm>
            <a:off x="-21922" y="6492458"/>
            <a:ext cx="4289121" cy="276999"/>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5</a:t>
            </a:r>
            <a:r>
              <a:rPr lang="en-US" sz="1200" b="1" dirty="0">
                <a:latin typeface="Times New Roman" pitchFamily="18" charset="0"/>
                <a:ea typeface="Times New Roman" pitchFamily="18" charset="0"/>
                <a:cs typeface="Times New Roman" pitchFamily="18" charset="0"/>
              </a:rPr>
              <a:t>. </a:t>
            </a:r>
            <a:r>
              <a:rPr lang="en-US" sz="1200" b="1" dirty="0">
                <a:latin typeface="Times New Roman" panose="02020603050405020304" pitchFamily="18" charset="0"/>
                <a:cs typeface="Times New Roman" panose="02020603050405020304" pitchFamily="18" charset="0"/>
              </a:rPr>
              <a:t>Q-Q Plot association of age + sex </a:t>
            </a:r>
          </a:p>
        </p:txBody>
      </p:sp>
      <p:pic>
        <p:nvPicPr>
          <p:cNvPr id="7" name="Picture 6">
            <a:extLst>
              <a:ext uri="{FF2B5EF4-FFF2-40B4-BE49-F238E27FC236}">
                <a16:creationId xmlns:a16="http://schemas.microsoft.com/office/drawing/2014/main" id="{E2C0C5BC-57C4-47F8-9BBE-E03E7DB274B0}"/>
              </a:ext>
            </a:extLst>
          </p:cNvPr>
          <p:cNvPicPr>
            <a:picLocks noChangeAspect="1"/>
          </p:cNvPicPr>
          <p:nvPr/>
        </p:nvPicPr>
        <p:blipFill rotWithShape="1">
          <a:blip r:embed="rId2">
            <a:extLst>
              <a:ext uri="{28A0092B-C50C-407E-A947-70E740481C1C}">
                <a14:useLocalDpi xmlns:a14="http://schemas.microsoft.com/office/drawing/2010/main" val="0"/>
              </a:ext>
            </a:extLst>
          </a:blip>
          <a:srcRect t="7353" r="1907" b="51119"/>
          <a:stretch/>
        </p:blipFill>
        <p:spPr>
          <a:xfrm>
            <a:off x="62630" y="770618"/>
            <a:ext cx="6747512" cy="2356968"/>
          </a:xfrm>
          <a:prstGeom prst="rect">
            <a:avLst/>
          </a:prstGeom>
        </p:spPr>
      </p:pic>
      <p:pic>
        <p:nvPicPr>
          <p:cNvPr id="8" name="Picture 7">
            <a:extLst>
              <a:ext uri="{FF2B5EF4-FFF2-40B4-BE49-F238E27FC236}">
                <a16:creationId xmlns:a16="http://schemas.microsoft.com/office/drawing/2014/main" id="{DC21A43C-ABC8-4237-8C0E-C181BB3965D7}"/>
              </a:ext>
            </a:extLst>
          </p:cNvPr>
          <p:cNvPicPr>
            <a:picLocks noChangeAspect="1"/>
          </p:cNvPicPr>
          <p:nvPr/>
        </p:nvPicPr>
        <p:blipFill rotWithShape="1">
          <a:blip r:embed="rId3">
            <a:extLst>
              <a:ext uri="{28A0092B-C50C-407E-A947-70E740481C1C}">
                <a14:useLocalDpi xmlns:a14="http://schemas.microsoft.com/office/drawing/2010/main" val="0"/>
              </a:ext>
            </a:extLst>
          </a:blip>
          <a:srcRect l="-1" t="7271" r="2219" b="51926"/>
          <a:stretch/>
        </p:blipFill>
        <p:spPr>
          <a:xfrm>
            <a:off x="12527" y="3917950"/>
            <a:ext cx="6747512" cy="2356968"/>
          </a:xfrm>
          <a:prstGeom prst="rect">
            <a:avLst/>
          </a:prstGeom>
        </p:spPr>
      </p:pic>
      <p:sp>
        <p:nvSpPr>
          <p:cNvPr id="2" name="TextBox 1">
            <a:extLst>
              <a:ext uri="{FF2B5EF4-FFF2-40B4-BE49-F238E27FC236}">
                <a16:creationId xmlns:a16="http://schemas.microsoft.com/office/drawing/2014/main" id="{09FDBB3A-C950-5DE9-3106-B39BC6D267E4}"/>
              </a:ext>
            </a:extLst>
          </p:cNvPr>
          <p:cNvSpPr txBox="1"/>
          <p:nvPr/>
        </p:nvSpPr>
        <p:spPr>
          <a:xfrm>
            <a:off x="-21922" y="6769457"/>
            <a:ext cx="6374130" cy="129266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Q-Q Plot association of age + sex and individual CpG based values for participants reporting discrimination on the following discrimination scales: A) Sources of discrimination, B) Lifetime Discrimination, C) Gender Discrimination, D) Racial discrimination, E.) Everyday discrimination, F) Coping with discrimination.  Green dots and red dots represent </a:t>
            </a:r>
            <a:r>
              <a:rPr lang="en-US" sz="1200" dirty="0" err="1">
                <a:latin typeface="Times New Roman" panose="02020603050405020304" pitchFamily="18" charset="0"/>
                <a:cs typeface="Times New Roman" panose="02020603050405020304" pitchFamily="18" charset="0"/>
              </a:rPr>
              <a:t>CpGs</a:t>
            </a:r>
            <a:r>
              <a:rPr lang="en-US" sz="1200" dirty="0">
                <a:latin typeface="Times New Roman" panose="02020603050405020304" pitchFamily="18" charset="0"/>
                <a:cs typeface="Times New Roman" panose="02020603050405020304" pitchFamily="18" charset="0"/>
              </a:rPr>
              <a:t> that are significantly differentially methylated.  Black dots are not significant.</a:t>
            </a:r>
          </a:p>
          <a:p>
            <a:endParaRPr lang="en-US" dirty="0"/>
          </a:p>
        </p:txBody>
      </p:sp>
    </p:spTree>
    <p:extLst>
      <p:ext uri="{BB962C8B-B14F-4D97-AF65-F5344CB8AC3E}">
        <p14:creationId xmlns:p14="http://schemas.microsoft.com/office/powerpoint/2010/main" val="4015993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A046516C-6C78-4E0C-86BC-B34A645D2F3A}"/>
              </a:ext>
            </a:extLst>
          </p:cNvPr>
          <p:cNvPicPr>
            <a:picLocks noChangeAspect="1"/>
          </p:cNvPicPr>
          <p:nvPr/>
        </p:nvPicPr>
        <p:blipFill rotWithShape="1">
          <a:blip r:embed="rId2">
            <a:extLst>
              <a:ext uri="{28A0092B-C50C-407E-A947-70E740481C1C}">
                <a14:useLocalDpi xmlns:a14="http://schemas.microsoft.com/office/drawing/2010/main" val="0"/>
              </a:ext>
            </a:extLst>
          </a:blip>
          <a:srcRect t="8179" r="1143" b="50849"/>
          <a:stretch/>
        </p:blipFill>
        <p:spPr>
          <a:xfrm>
            <a:off x="82148" y="4468716"/>
            <a:ext cx="6652469" cy="2093316"/>
          </a:xfrm>
          <a:prstGeom prst="rect">
            <a:avLst/>
          </a:prstGeom>
        </p:spPr>
      </p:pic>
      <p:pic>
        <p:nvPicPr>
          <p:cNvPr id="13" name="Picture 12">
            <a:extLst>
              <a:ext uri="{FF2B5EF4-FFF2-40B4-BE49-F238E27FC236}">
                <a16:creationId xmlns:a16="http://schemas.microsoft.com/office/drawing/2014/main" id="{82F33AF3-B8FC-4822-9E39-264BE1FF99A4}"/>
              </a:ext>
            </a:extLst>
          </p:cNvPr>
          <p:cNvPicPr>
            <a:picLocks noChangeAspect="1"/>
          </p:cNvPicPr>
          <p:nvPr/>
        </p:nvPicPr>
        <p:blipFill rotWithShape="1">
          <a:blip r:embed="rId3">
            <a:extLst>
              <a:ext uri="{28A0092B-C50C-407E-A947-70E740481C1C}">
                <a14:useLocalDpi xmlns:a14="http://schemas.microsoft.com/office/drawing/2010/main" val="0"/>
              </a:ext>
            </a:extLst>
          </a:blip>
          <a:srcRect t="7669" r="1212" b="50752"/>
          <a:stretch/>
        </p:blipFill>
        <p:spPr>
          <a:xfrm>
            <a:off x="213986" y="2153069"/>
            <a:ext cx="6545163" cy="2247481"/>
          </a:xfrm>
          <a:prstGeom prst="rect">
            <a:avLst/>
          </a:prstGeom>
        </p:spPr>
      </p:pic>
      <p:pic>
        <p:nvPicPr>
          <p:cNvPr id="12" name="Picture 11">
            <a:extLst>
              <a:ext uri="{FF2B5EF4-FFF2-40B4-BE49-F238E27FC236}">
                <a16:creationId xmlns:a16="http://schemas.microsoft.com/office/drawing/2014/main" id="{E91997C6-1E23-45AE-8D0D-2F8165318F9E}"/>
              </a:ext>
            </a:extLst>
          </p:cNvPr>
          <p:cNvPicPr>
            <a:picLocks noChangeAspect="1"/>
          </p:cNvPicPr>
          <p:nvPr/>
        </p:nvPicPr>
        <p:blipFill rotWithShape="1">
          <a:blip r:embed="rId4">
            <a:extLst>
              <a:ext uri="{28A0092B-C50C-407E-A947-70E740481C1C}">
                <a14:useLocalDpi xmlns:a14="http://schemas.microsoft.com/office/drawing/2010/main" val="0"/>
              </a:ext>
            </a:extLst>
          </a:blip>
          <a:srcRect t="8006" r="1094" b="49849"/>
          <a:stretch/>
        </p:blipFill>
        <p:spPr>
          <a:xfrm>
            <a:off x="228600" y="355731"/>
            <a:ext cx="6545163" cy="1840156"/>
          </a:xfrm>
          <a:prstGeom prst="rect">
            <a:avLst/>
          </a:prstGeom>
        </p:spPr>
      </p:pic>
      <p:sp>
        <p:nvSpPr>
          <p:cNvPr id="10" name="TextBox 9">
            <a:extLst>
              <a:ext uri="{FF2B5EF4-FFF2-40B4-BE49-F238E27FC236}">
                <a16:creationId xmlns:a16="http://schemas.microsoft.com/office/drawing/2014/main" id="{852D2006-2CA0-4347-8615-0151F3BFFFBE}"/>
              </a:ext>
            </a:extLst>
          </p:cNvPr>
          <p:cNvSpPr txBox="1"/>
          <p:nvPr/>
        </p:nvSpPr>
        <p:spPr>
          <a:xfrm>
            <a:off x="0" y="75399"/>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r>
              <a:rPr lang="en-US" sz="1400" b="1" dirty="0">
                <a:latin typeface="Times New Roman" pitchFamily="18" charset="0"/>
                <a:cs typeface="Times New Roman" pitchFamily="18" charset="0"/>
              </a:rPr>
              <a:t>)</a:t>
            </a:r>
          </a:p>
        </p:txBody>
      </p:sp>
      <p:sp>
        <p:nvSpPr>
          <p:cNvPr id="14" name="TextBox 13">
            <a:extLst>
              <a:ext uri="{FF2B5EF4-FFF2-40B4-BE49-F238E27FC236}">
                <a16:creationId xmlns:a16="http://schemas.microsoft.com/office/drawing/2014/main" id="{7C16B17A-A3DD-4715-A292-51F1654ECBFD}"/>
              </a:ext>
            </a:extLst>
          </p:cNvPr>
          <p:cNvSpPr txBox="1"/>
          <p:nvPr/>
        </p:nvSpPr>
        <p:spPr>
          <a:xfrm>
            <a:off x="106680" y="1883415"/>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06680" y="6408420"/>
            <a:ext cx="8534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Rdisc</a:t>
            </a:r>
            <a:endParaRPr lang="en-US" sz="1400" b="1" dirty="0">
              <a:latin typeface="Times New Roman" pitchFamily="18" charset="0"/>
              <a:cs typeface="Times New Roman" pitchFamily="18" charset="0"/>
            </a:endParaRPr>
          </a:p>
        </p:txBody>
      </p:sp>
      <p:sp>
        <p:nvSpPr>
          <p:cNvPr id="17" name="TextBox 16">
            <a:extLst>
              <a:ext uri="{FF2B5EF4-FFF2-40B4-BE49-F238E27FC236}">
                <a16:creationId xmlns:a16="http://schemas.microsoft.com/office/drawing/2014/main" id="{07F21C95-D065-43F9-A1FB-3C75B2831D9B}"/>
              </a:ext>
            </a:extLst>
          </p:cNvPr>
          <p:cNvSpPr txBox="1"/>
          <p:nvPr/>
        </p:nvSpPr>
        <p:spPr>
          <a:xfrm>
            <a:off x="106680" y="4080073"/>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pic>
        <p:nvPicPr>
          <p:cNvPr id="11" name="Picture 10">
            <a:extLst>
              <a:ext uri="{FF2B5EF4-FFF2-40B4-BE49-F238E27FC236}">
                <a16:creationId xmlns:a16="http://schemas.microsoft.com/office/drawing/2014/main" id="{55A9CCDE-4D58-441E-81D0-0530B692BEAD}"/>
              </a:ext>
            </a:extLst>
          </p:cNvPr>
          <p:cNvPicPr>
            <a:picLocks noChangeAspect="1"/>
          </p:cNvPicPr>
          <p:nvPr/>
        </p:nvPicPr>
        <p:blipFill rotWithShape="1">
          <a:blip r:embed="rId5">
            <a:extLst>
              <a:ext uri="{28A0092B-C50C-407E-A947-70E740481C1C}">
                <a14:useLocalDpi xmlns:a14="http://schemas.microsoft.com/office/drawing/2010/main" val="0"/>
              </a:ext>
            </a:extLst>
          </a:blip>
          <a:srcRect t="8043" r="1445" b="51745"/>
          <a:stretch/>
        </p:blipFill>
        <p:spPr>
          <a:xfrm>
            <a:off x="82149" y="6921723"/>
            <a:ext cx="6652469" cy="2093316"/>
          </a:xfrm>
          <a:prstGeom prst="rect">
            <a:avLst/>
          </a:prstGeom>
        </p:spPr>
      </p:pic>
    </p:spTree>
    <p:extLst>
      <p:ext uri="{BB962C8B-B14F-4D97-AF65-F5344CB8AC3E}">
        <p14:creationId xmlns:p14="http://schemas.microsoft.com/office/powerpoint/2010/main" val="3736491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9A887A7-DF91-46E6-8EC1-18763BF3100C}"/>
              </a:ext>
            </a:extLst>
          </p:cNvPr>
          <p:cNvPicPr>
            <a:picLocks noChangeAspect="1"/>
          </p:cNvPicPr>
          <p:nvPr/>
        </p:nvPicPr>
        <p:blipFill rotWithShape="1">
          <a:blip r:embed="rId3">
            <a:extLst>
              <a:ext uri="{28A0092B-C50C-407E-A947-70E740481C1C}">
                <a14:useLocalDpi xmlns:a14="http://schemas.microsoft.com/office/drawing/2010/main" val="0"/>
              </a:ext>
            </a:extLst>
          </a:blip>
          <a:srcRect t="7365" r="2092" b="51275"/>
          <a:stretch/>
        </p:blipFill>
        <p:spPr>
          <a:xfrm>
            <a:off x="60647" y="605889"/>
            <a:ext cx="6797353" cy="2489526"/>
          </a:xfrm>
          <a:prstGeom prst="rect">
            <a:avLst/>
          </a:prstGeom>
        </p:spPr>
      </p:pic>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10401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311723"/>
            <a:ext cx="10058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p:txBody>
      </p:sp>
      <p:sp>
        <p:nvSpPr>
          <p:cNvPr id="9" name="Rectangle 8">
            <a:extLst>
              <a:ext uri="{FF2B5EF4-FFF2-40B4-BE49-F238E27FC236}">
                <a16:creationId xmlns:a16="http://schemas.microsoft.com/office/drawing/2014/main" id="{30E2443E-A849-4022-AADA-584C441FCDB5}"/>
              </a:ext>
            </a:extLst>
          </p:cNvPr>
          <p:cNvSpPr/>
          <p:nvPr/>
        </p:nvSpPr>
        <p:spPr>
          <a:xfrm>
            <a:off x="55584" y="6418683"/>
            <a:ext cx="5507016" cy="276999"/>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6</a:t>
            </a:r>
            <a:r>
              <a:rPr lang="en-US" sz="1200" b="1" dirty="0">
                <a:latin typeface="Times New Roman" pitchFamily="18" charset="0"/>
                <a:ea typeface="Times New Roman" pitchFamily="18" charset="0"/>
                <a:cs typeface="Times New Roman" pitchFamily="18" charset="0"/>
              </a:rPr>
              <a:t>. </a:t>
            </a:r>
            <a:r>
              <a:rPr lang="en-US" sz="1200" b="1" dirty="0">
                <a:latin typeface="Times New Roman" panose="02020603050405020304" pitchFamily="18" charset="0"/>
                <a:cs typeface="Times New Roman" panose="02020603050405020304" pitchFamily="18" charset="0"/>
              </a:rPr>
              <a:t>Q-Q Plot association of </a:t>
            </a:r>
            <a:r>
              <a:rPr lang="en-US" sz="1200" b="1" dirty="0" err="1">
                <a:latin typeface="Times New Roman" panose="02020603050405020304" pitchFamily="18" charset="0"/>
                <a:cs typeface="Times New Roman" panose="02020603050405020304" pitchFamily="18" charset="0"/>
              </a:rPr>
              <a:t>age+sex+poverty</a:t>
            </a:r>
            <a:r>
              <a:rPr lang="en-US" sz="1200" b="1" dirty="0">
                <a:latin typeface="Times New Roman" panose="02020603050405020304" pitchFamily="18" charset="0"/>
                <a:cs typeface="Times New Roman" panose="02020603050405020304" pitchFamily="18" charset="0"/>
              </a:rPr>
              <a:t> status</a:t>
            </a:r>
            <a:r>
              <a:rPr lang="en-US" sz="1200" b="1" dirty="0">
                <a:latin typeface="Times New Roman" pitchFamily="18" charset="0"/>
                <a:ea typeface="Times New Roman" pitchFamily="18" charset="0"/>
                <a:cs typeface="Times New Roman" pitchFamily="18" charset="0"/>
              </a:rPr>
              <a:t>  </a:t>
            </a:r>
            <a:endParaRPr lang="en-US" sz="1200" b="1"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234F861C-9E8C-4357-8F23-4B7F1EB594F4}"/>
              </a:ext>
            </a:extLst>
          </p:cNvPr>
          <p:cNvPicPr>
            <a:picLocks noChangeAspect="1"/>
          </p:cNvPicPr>
          <p:nvPr/>
        </p:nvPicPr>
        <p:blipFill rotWithShape="1">
          <a:blip r:embed="rId4">
            <a:extLst>
              <a:ext uri="{28A0092B-C50C-407E-A947-70E740481C1C}">
                <a14:useLocalDpi xmlns:a14="http://schemas.microsoft.com/office/drawing/2010/main" val="0"/>
              </a:ext>
            </a:extLst>
          </a:blip>
          <a:srcRect t="7826" r="1447" b="51884"/>
          <a:stretch/>
        </p:blipFill>
        <p:spPr>
          <a:xfrm>
            <a:off x="55584" y="4052116"/>
            <a:ext cx="6746832" cy="2383268"/>
          </a:xfrm>
          <a:prstGeom prst="rect">
            <a:avLst/>
          </a:prstGeom>
        </p:spPr>
      </p:pic>
      <p:sp>
        <p:nvSpPr>
          <p:cNvPr id="2" name="TextBox 1">
            <a:extLst>
              <a:ext uri="{FF2B5EF4-FFF2-40B4-BE49-F238E27FC236}">
                <a16:creationId xmlns:a16="http://schemas.microsoft.com/office/drawing/2014/main" id="{DEE90BB9-4309-F28B-C478-5C5FCEF16733}"/>
              </a:ext>
            </a:extLst>
          </p:cNvPr>
          <p:cNvSpPr txBox="1"/>
          <p:nvPr/>
        </p:nvSpPr>
        <p:spPr>
          <a:xfrm>
            <a:off x="55584" y="6695682"/>
            <a:ext cx="6526530" cy="129266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Q-Q Plot association of </a:t>
            </a:r>
            <a:r>
              <a:rPr lang="en-US" sz="1200" dirty="0" err="1">
                <a:latin typeface="Times New Roman" panose="02020603050405020304" pitchFamily="18" charset="0"/>
                <a:cs typeface="Times New Roman" panose="02020603050405020304" pitchFamily="18" charset="0"/>
              </a:rPr>
              <a:t>age+sex+poverty</a:t>
            </a:r>
            <a:r>
              <a:rPr lang="en-US" sz="1200" dirty="0">
                <a:latin typeface="Times New Roman" panose="02020603050405020304" pitchFamily="18" charset="0"/>
                <a:cs typeface="Times New Roman" panose="02020603050405020304" pitchFamily="18" charset="0"/>
              </a:rPr>
              <a:t> status and individual CpG based values for participants reporting discrimination on the following discrimination scales: A) Sources of discrimination, B) Lifetime Discrimination, C) Gender Discrimination, D) Racial discrimination, E.) Everyday discrimination, F) Coping with discrimination.  Green dots and red dots represent </a:t>
            </a:r>
            <a:r>
              <a:rPr lang="en-US" sz="1200" dirty="0" err="1">
                <a:latin typeface="Times New Roman" panose="02020603050405020304" pitchFamily="18" charset="0"/>
                <a:cs typeface="Times New Roman" panose="02020603050405020304" pitchFamily="18" charset="0"/>
              </a:rPr>
              <a:t>CpGs</a:t>
            </a:r>
            <a:r>
              <a:rPr lang="en-US" sz="1200" dirty="0">
                <a:latin typeface="Times New Roman" panose="02020603050405020304" pitchFamily="18" charset="0"/>
                <a:cs typeface="Times New Roman" panose="02020603050405020304" pitchFamily="18" charset="0"/>
              </a:rPr>
              <a:t> that are significantly differentially methylated.  Black dots are not significant.</a:t>
            </a:r>
          </a:p>
          <a:p>
            <a:endParaRPr lang="en-US" dirty="0"/>
          </a:p>
        </p:txBody>
      </p:sp>
    </p:spTree>
    <p:extLst>
      <p:ext uri="{BB962C8B-B14F-4D97-AF65-F5344CB8AC3E}">
        <p14:creationId xmlns:p14="http://schemas.microsoft.com/office/powerpoint/2010/main" val="3207547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932A1BD-6F42-4F0D-907B-2D119A9DA2C3}"/>
              </a:ext>
            </a:extLst>
          </p:cNvPr>
          <p:cNvSpPr/>
          <p:nvPr/>
        </p:nvSpPr>
        <p:spPr>
          <a:xfrm>
            <a:off x="0" y="7234297"/>
            <a:ext cx="6864263" cy="1015663"/>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7</a:t>
            </a:r>
            <a:r>
              <a:rPr lang="en-US" sz="1200" b="1" dirty="0">
                <a:latin typeface="Times New Roman" pitchFamily="18" charset="0"/>
                <a:ea typeface="Times New Roman" pitchFamily="18" charset="0"/>
                <a:cs typeface="Times New Roman" pitchFamily="18" charset="0"/>
              </a:rPr>
              <a:t>. Venn analysis of the CpG sites that are significant in different discrimination scales. </a:t>
            </a:r>
            <a:r>
              <a:rPr lang="en-US" sz="1200" dirty="0">
                <a:latin typeface="Times New Roman" pitchFamily="18" charset="0"/>
                <a:ea typeface="Times New Roman" pitchFamily="18" charset="0"/>
                <a:cs typeface="Times New Roman" pitchFamily="18" charset="0"/>
              </a:rPr>
              <a:t>Venn diagram showing </a:t>
            </a:r>
            <a:r>
              <a:rPr lang="en-US" sz="1200" dirty="0" err="1">
                <a:latin typeface="Times New Roman" pitchFamily="18" charset="0"/>
                <a:ea typeface="Times New Roman" pitchFamily="18" charset="0"/>
                <a:cs typeface="Times New Roman" pitchFamily="18" charset="0"/>
              </a:rPr>
              <a:t>CpGs</a:t>
            </a:r>
            <a:r>
              <a:rPr lang="en-US" sz="1200" dirty="0">
                <a:latin typeface="Times New Roman" pitchFamily="18" charset="0"/>
                <a:ea typeface="Times New Roman" pitchFamily="18" charset="0"/>
                <a:cs typeface="Times New Roman" pitchFamily="18" charset="0"/>
              </a:rPr>
              <a:t> significantly associated with A) age B) sex C) poverty status D) age + sex E) age + sex + poverty status among African American and White participants. Lifetime discrimination (</a:t>
            </a:r>
            <a:r>
              <a:rPr lang="en-US" sz="1200" dirty="0" err="1">
                <a:latin typeface="Times New Roman" pitchFamily="18" charset="0"/>
                <a:ea typeface="Times New Roman" pitchFamily="18" charset="0"/>
                <a:cs typeface="Times New Roman" pitchFamily="18" charset="0"/>
              </a:rPr>
              <a:t>Ldisc</a:t>
            </a:r>
            <a:r>
              <a:rPr lang="en-US" sz="1200" dirty="0">
                <a:latin typeface="Times New Roman" pitchFamily="18" charset="0"/>
                <a:ea typeface="Times New Roman" pitchFamily="18" charset="0"/>
                <a:cs typeface="Times New Roman" pitchFamily="18" charset="0"/>
              </a:rPr>
              <a:t>), Different sources of discrimination (</a:t>
            </a:r>
            <a:r>
              <a:rPr lang="en-US" sz="1200" dirty="0" err="1">
                <a:latin typeface="Times New Roman" pitchFamily="18" charset="0"/>
                <a:ea typeface="Times New Roman" pitchFamily="18" charset="0"/>
                <a:cs typeface="Times New Roman" pitchFamily="18" charset="0"/>
              </a:rPr>
              <a:t>Sdisc</a:t>
            </a:r>
            <a:r>
              <a:rPr lang="en-US" sz="1200" dirty="0">
                <a:latin typeface="Times New Roman" pitchFamily="18" charset="0"/>
                <a:ea typeface="Times New Roman" pitchFamily="18" charset="0"/>
                <a:cs typeface="Times New Roman" pitchFamily="18" charset="0"/>
              </a:rPr>
              <a:t>), Racial discrimination (</a:t>
            </a:r>
            <a:r>
              <a:rPr lang="en-US" sz="1200" dirty="0" err="1">
                <a:latin typeface="Times New Roman" pitchFamily="18" charset="0"/>
                <a:ea typeface="Times New Roman" pitchFamily="18" charset="0"/>
                <a:cs typeface="Times New Roman" pitchFamily="18" charset="0"/>
              </a:rPr>
              <a:t>RDisc</a:t>
            </a:r>
            <a:r>
              <a:rPr lang="en-US" sz="1200" dirty="0">
                <a:latin typeface="Times New Roman" pitchFamily="18" charset="0"/>
                <a:ea typeface="Times New Roman" pitchFamily="18" charset="0"/>
                <a:cs typeface="Times New Roman" pitchFamily="18" charset="0"/>
              </a:rPr>
              <a:t>), Gender discrimination (</a:t>
            </a:r>
            <a:r>
              <a:rPr lang="en-US" sz="1200" dirty="0" err="1">
                <a:latin typeface="Times New Roman" pitchFamily="18" charset="0"/>
                <a:ea typeface="Times New Roman" pitchFamily="18" charset="0"/>
                <a:cs typeface="Times New Roman" pitchFamily="18" charset="0"/>
              </a:rPr>
              <a:t>Gdisc</a:t>
            </a:r>
            <a:r>
              <a:rPr lang="en-US" sz="1200" dirty="0">
                <a:latin typeface="Times New Roman" pitchFamily="18" charset="0"/>
                <a:ea typeface="Times New Roman" pitchFamily="18" charset="0"/>
                <a:cs typeface="Times New Roman" pitchFamily="18" charset="0"/>
              </a:rPr>
              <a:t>)</a:t>
            </a:r>
            <a:endParaRPr lang="en-US" sz="1200" dirty="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F677554E-EB85-4DF7-B522-3CA381B3BA96}"/>
              </a:ext>
            </a:extLst>
          </p:cNvPr>
          <p:cNvSpPr txBox="1"/>
          <p:nvPr/>
        </p:nvSpPr>
        <p:spPr>
          <a:xfrm>
            <a:off x="-50435" y="37860"/>
            <a:ext cx="1491929" cy="523220"/>
          </a:xfrm>
          <a:prstGeom prst="rect">
            <a:avLst/>
          </a:prstGeom>
          <a:noFill/>
        </p:spPr>
        <p:txBody>
          <a:bodyPr wrap="square" rtlCol="0">
            <a:spAutoFit/>
          </a:bodyPr>
          <a:lstStyle/>
          <a:p>
            <a:r>
              <a:rPr lang="en-US" sz="1400" b="1" dirty="0">
                <a:latin typeface="Times New Roman" pitchFamily="18" charset="0"/>
                <a:cs typeface="Times New Roman" pitchFamily="18" charset="0"/>
              </a:rPr>
              <a:t>A) </a:t>
            </a:r>
          </a:p>
          <a:p>
            <a:r>
              <a:rPr lang="en-US" sz="1400" b="1" dirty="0">
                <a:latin typeface="Times New Roman" pitchFamily="18" charset="0"/>
                <a:cs typeface="Times New Roman" pitchFamily="18" charset="0"/>
              </a:rPr>
              <a:t>AGE Age</a:t>
            </a:r>
          </a:p>
        </p:txBody>
      </p:sp>
      <p:sp>
        <p:nvSpPr>
          <p:cNvPr id="22" name="TextBox 21">
            <a:extLst>
              <a:ext uri="{FF2B5EF4-FFF2-40B4-BE49-F238E27FC236}">
                <a16:creationId xmlns:a16="http://schemas.microsoft.com/office/drawing/2014/main" id="{1B245872-3DFB-4AB8-BFB3-4C854BCA1AFA}"/>
              </a:ext>
            </a:extLst>
          </p:cNvPr>
          <p:cNvSpPr txBox="1"/>
          <p:nvPr/>
        </p:nvSpPr>
        <p:spPr>
          <a:xfrm>
            <a:off x="3596640" y="149249"/>
            <a:ext cx="74676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Sex</a:t>
            </a:r>
          </a:p>
        </p:txBody>
      </p:sp>
      <p:sp>
        <p:nvSpPr>
          <p:cNvPr id="23" name="TextBox 22">
            <a:extLst>
              <a:ext uri="{FF2B5EF4-FFF2-40B4-BE49-F238E27FC236}">
                <a16:creationId xmlns:a16="http://schemas.microsoft.com/office/drawing/2014/main" id="{67EE7888-F545-449B-B116-89EE4ED50B8C}"/>
              </a:ext>
            </a:extLst>
          </p:cNvPr>
          <p:cNvSpPr txBox="1"/>
          <p:nvPr/>
        </p:nvSpPr>
        <p:spPr>
          <a:xfrm>
            <a:off x="5632" y="2237345"/>
            <a:ext cx="120396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Poverty</a:t>
            </a:r>
          </a:p>
        </p:txBody>
      </p:sp>
      <p:sp>
        <p:nvSpPr>
          <p:cNvPr id="24" name="TextBox 23">
            <a:extLst>
              <a:ext uri="{FF2B5EF4-FFF2-40B4-BE49-F238E27FC236}">
                <a16:creationId xmlns:a16="http://schemas.microsoft.com/office/drawing/2014/main" id="{1B2C9643-3367-48D1-AAEF-4998D7169207}"/>
              </a:ext>
            </a:extLst>
          </p:cNvPr>
          <p:cNvSpPr txBox="1"/>
          <p:nvPr/>
        </p:nvSpPr>
        <p:spPr>
          <a:xfrm>
            <a:off x="3596640" y="2451548"/>
            <a:ext cx="105156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age+sex</a:t>
            </a:r>
            <a:endParaRPr lang="en-US" sz="1400" b="1" dirty="0">
              <a:latin typeface="Times New Roman" pitchFamily="18" charset="0"/>
              <a:cs typeface="Times New Roman" pitchFamily="18" charset="0"/>
            </a:endParaRPr>
          </a:p>
        </p:txBody>
      </p:sp>
      <p:sp>
        <p:nvSpPr>
          <p:cNvPr id="25" name="TextBox 24">
            <a:extLst>
              <a:ext uri="{FF2B5EF4-FFF2-40B4-BE49-F238E27FC236}">
                <a16:creationId xmlns:a16="http://schemas.microsoft.com/office/drawing/2014/main" id="{68B0A1FA-76AE-46BB-9680-393011B14FBB}"/>
              </a:ext>
            </a:extLst>
          </p:cNvPr>
          <p:cNvSpPr txBox="1"/>
          <p:nvPr/>
        </p:nvSpPr>
        <p:spPr>
          <a:xfrm>
            <a:off x="0" y="4670860"/>
            <a:ext cx="196596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age+sex+poverty</a:t>
            </a:r>
            <a:endParaRPr lang="en-US" sz="1400" b="1" dirty="0">
              <a:latin typeface="Times New Roman" pitchFamily="18" charset="0"/>
              <a:cs typeface="Times New Roman" pitchFamily="18" charset="0"/>
            </a:endParaRPr>
          </a:p>
        </p:txBody>
      </p:sp>
      <p:grpSp>
        <p:nvGrpSpPr>
          <p:cNvPr id="48" name="Group 47">
            <a:extLst>
              <a:ext uri="{FF2B5EF4-FFF2-40B4-BE49-F238E27FC236}">
                <a16:creationId xmlns:a16="http://schemas.microsoft.com/office/drawing/2014/main" id="{29D74278-B26C-7D7B-6095-1181A21980A2}"/>
              </a:ext>
            </a:extLst>
          </p:cNvPr>
          <p:cNvGrpSpPr/>
          <p:nvPr/>
        </p:nvGrpSpPr>
        <p:grpSpPr>
          <a:xfrm>
            <a:off x="467177" y="141461"/>
            <a:ext cx="2571750" cy="2195182"/>
            <a:chOff x="467177" y="141461"/>
            <a:chExt cx="2571750" cy="2195182"/>
          </a:xfrm>
        </p:grpSpPr>
        <p:pic>
          <p:nvPicPr>
            <p:cNvPr id="6" name="Picture 5">
              <a:extLst>
                <a:ext uri="{FF2B5EF4-FFF2-40B4-BE49-F238E27FC236}">
                  <a16:creationId xmlns:a16="http://schemas.microsoft.com/office/drawing/2014/main" id="{42AAB06B-F6DD-AE15-694A-0A22DEA44080}"/>
                </a:ext>
              </a:extLst>
            </p:cNvPr>
            <p:cNvPicPr>
              <a:picLocks noChangeAspect="1"/>
            </p:cNvPicPr>
            <p:nvPr/>
          </p:nvPicPr>
          <p:blipFill>
            <a:blip r:embed="rId3"/>
            <a:stretch>
              <a:fillRect/>
            </a:stretch>
          </p:blipFill>
          <p:spPr>
            <a:xfrm>
              <a:off x="467177" y="203043"/>
              <a:ext cx="2571750" cy="2133600"/>
            </a:xfrm>
            <a:prstGeom prst="rect">
              <a:avLst/>
            </a:prstGeom>
          </p:spPr>
        </p:pic>
        <p:sp>
          <p:nvSpPr>
            <p:cNvPr id="7" name="TextBox 6">
              <a:extLst>
                <a:ext uri="{FF2B5EF4-FFF2-40B4-BE49-F238E27FC236}">
                  <a16:creationId xmlns:a16="http://schemas.microsoft.com/office/drawing/2014/main" id="{6C34CC2D-2098-438A-D259-D1633508245C}"/>
                </a:ext>
              </a:extLst>
            </p:cNvPr>
            <p:cNvSpPr txBox="1"/>
            <p:nvPr/>
          </p:nvSpPr>
          <p:spPr>
            <a:xfrm>
              <a:off x="952158" y="143671"/>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Ldisc</a:t>
              </a:r>
              <a:endParaRPr lang="en-US" sz="1050" dirty="0">
                <a:latin typeface="Times New Roman" pitchFamily="18" charset="0"/>
                <a:cs typeface="Times New Roman" pitchFamily="18" charset="0"/>
              </a:endParaRPr>
            </a:p>
          </p:txBody>
        </p:sp>
        <p:sp>
          <p:nvSpPr>
            <p:cNvPr id="8" name="TextBox 7">
              <a:extLst>
                <a:ext uri="{FF2B5EF4-FFF2-40B4-BE49-F238E27FC236}">
                  <a16:creationId xmlns:a16="http://schemas.microsoft.com/office/drawing/2014/main" id="{CB72784A-5087-18AF-A6AB-02938C42C61E}"/>
                </a:ext>
              </a:extLst>
            </p:cNvPr>
            <p:cNvSpPr txBox="1"/>
            <p:nvPr/>
          </p:nvSpPr>
          <p:spPr>
            <a:xfrm>
              <a:off x="2015319" y="141461"/>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Gdisc</a:t>
              </a:r>
              <a:endParaRPr lang="en-US" sz="1050" dirty="0">
                <a:latin typeface="Times New Roman" pitchFamily="18" charset="0"/>
                <a:cs typeface="Times New Roman" pitchFamily="18" charset="0"/>
              </a:endParaRPr>
            </a:p>
          </p:txBody>
        </p:sp>
        <p:sp>
          <p:nvSpPr>
            <p:cNvPr id="9" name="TextBox 8">
              <a:extLst>
                <a:ext uri="{FF2B5EF4-FFF2-40B4-BE49-F238E27FC236}">
                  <a16:creationId xmlns:a16="http://schemas.microsoft.com/office/drawing/2014/main" id="{91EEAF76-349A-5899-C5AF-5679443468FF}"/>
                </a:ext>
              </a:extLst>
            </p:cNvPr>
            <p:cNvSpPr txBox="1"/>
            <p:nvPr/>
          </p:nvSpPr>
          <p:spPr>
            <a:xfrm>
              <a:off x="526873" y="1676392"/>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Sdisc</a:t>
              </a:r>
              <a:endParaRPr lang="en-US" sz="1050" dirty="0">
                <a:latin typeface="Times New Roman" pitchFamily="18" charset="0"/>
                <a:cs typeface="Times New Roman" pitchFamily="18" charset="0"/>
              </a:endParaRPr>
            </a:p>
          </p:txBody>
        </p:sp>
        <p:sp>
          <p:nvSpPr>
            <p:cNvPr id="11" name="TextBox 10">
              <a:extLst>
                <a:ext uri="{FF2B5EF4-FFF2-40B4-BE49-F238E27FC236}">
                  <a16:creationId xmlns:a16="http://schemas.microsoft.com/office/drawing/2014/main" id="{90CF50D1-4AEC-1538-EA40-1F863B0793FF}"/>
                </a:ext>
              </a:extLst>
            </p:cNvPr>
            <p:cNvSpPr txBox="1"/>
            <p:nvPr/>
          </p:nvSpPr>
          <p:spPr>
            <a:xfrm>
              <a:off x="2483640" y="1684086"/>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Rdisc</a:t>
              </a:r>
              <a:endParaRPr lang="en-US" sz="1050" dirty="0">
                <a:latin typeface="Times New Roman" pitchFamily="18" charset="0"/>
                <a:cs typeface="Times New Roman" pitchFamily="18" charset="0"/>
              </a:endParaRPr>
            </a:p>
          </p:txBody>
        </p:sp>
      </p:grpSp>
      <p:grpSp>
        <p:nvGrpSpPr>
          <p:cNvPr id="49" name="Group 48">
            <a:extLst>
              <a:ext uri="{FF2B5EF4-FFF2-40B4-BE49-F238E27FC236}">
                <a16:creationId xmlns:a16="http://schemas.microsoft.com/office/drawing/2014/main" id="{CF1314BE-78BE-8E75-6622-1A0032835F03}"/>
              </a:ext>
            </a:extLst>
          </p:cNvPr>
          <p:cNvGrpSpPr/>
          <p:nvPr/>
        </p:nvGrpSpPr>
        <p:grpSpPr>
          <a:xfrm>
            <a:off x="4149139" y="172512"/>
            <a:ext cx="2628900" cy="2168318"/>
            <a:chOff x="4149139" y="172512"/>
            <a:chExt cx="2628900" cy="2168318"/>
          </a:xfrm>
        </p:grpSpPr>
        <p:pic>
          <p:nvPicPr>
            <p:cNvPr id="13" name="Picture 12">
              <a:extLst>
                <a:ext uri="{FF2B5EF4-FFF2-40B4-BE49-F238E27FC236}">
                  <a16:creationId xmlns:a16="http://schemas.microsoft.com/office/drawing/2014/main" id="{24BDC77A-B323-D8B6-16F6-FB863FA00123}"/>
                </a:ext>
              </a:extLst>
            </p:cNvPr>
            <p:cNvPicPr>
              <a:picLocks noChangeAspect="1"/>
            </p:cNvPicPr>
            <p:nvPr/>
          </p:nvPicPr>
          <p:blipFill>
            <a:blip r:embed="rId4"/>
            <a:stretch>
              <a:fillRect/>
            </a:stretch>
          </p:blipFill>
          <p:spPr>
            <a:xfrm>
              <a:off x="4149139" y="409468"/>
              <a:ext cx="2628900" cy="1931362"/>
            </a:xfrm>
            <a:prstGeom prst="rect">
              <a:avLst/>
            </a:prstGeom>
          </p:spPr>
        </p:pic>
        <p:sp>
          <p:nvSpPr>
            <p:cNvPr id="14" name="TextBox 13">
              <a:extLst>
                <a:ext uri="{FF2B5EF4-FFF2-40B4-BE49-F238E27FC236}">
                  <a16:creationId xmlns:a16="http://schemas.microsoft.com/office/drawing/2014/main" id="{28333456-870F-C353-043D-D667463B18C2}"/>
                </a:ext>
              </a:extLst>
            </p:cNvPr>
            <p:cNvSpPr txBox="1"/>
            <p:nvPr/>
          </p:nvSpPr>
          <p:spPr>
            <a:xfrm>
              <a:off x="4699150" y="174722"/>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Ldisc</a:t>
              </a:r>
              <a:endParaRPr lang="en-US" sz="1050" dirty="0">
                <a:latin typeface="Times New Roman" pitchFamily="18" charset="0"/>
                <a:cs typeface="Times New Roman" pitchFamily="18" charset="0"/>
              </a:endParaRPr>
            </a:p>
          </p:txBody>
        </p:sp>
        <p:sp>
          <p:nvSpPr>
            <p:cNvPr id="26" name="TextBox 25">
              <a:extLst>
                <a:ext uri="{FF2B5EF4-FFF2-40B4-BE49-F238E27FC236}">
                  <a16:creationId xmlns:a16="http://schemas.microsoft.com/office/drawing/2014/main" id="{07A29F0C-6F82-F42A-F94B-18F2EF6FDCC0}"/>
                </a:ext>
              </a:extLst>
            </p:cNvPr>
            <p:cNvSpPr txBox="1"/>
            <p:nvPr/>
          </p:nvSpPr>
          <p:spPr>
            <a:xfrm>
              <a:off x="5762311" y="172512"/>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Gdisc</a:t>
              </a:r>
              <a:endParaRPr lang="en-US" sz="1050" dirty="0">
                <a:latin typeface="Times New Roman" pitchFamily="18" charset="0"/>
                <a:cs typeface="Times New Roman" pitchFamily="18" charset="0"/>
              </a:endParaRPr>
            </a:p>
          </p:txBody>
        </p:sp>
        <p:sp>
          <p:nvSpPr>
            <p:cNvPr id="27" name="TextBox 26">
              <a:extLst>
                <a:ext uri="{FF2B5EF4-FFF2-40B4-BE49-F238E27FC236}">
                  <a16:creationId xmlns:a16="http://schemas.microsoft.com/office/drawing/2014/main" id="{57080F8C-67A5-E376-3036-CF34C32EAC7B}"/>
                </a:ext>
              </a:extLst>
            </p:cNvPr>
            <p:cNvSpPr txBox="1"/>
            <p:nvPr/>
          </p:nvSpPr>
          <p:spPr>
            <a:xfrm>
              <a:off x="4273865" y="1707443"/>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Sdisc</a:t>
              </a:r>
              <a:endParaRPr lang="en-US" sz="1050" dirty="0">
                <a:latin typeface="Times New Roman" pitchFamily="18" charset="0"/>
                <a:cs typeface="Times New Roman" pitchFamily="18" charset="0"/>
              </a:endParaRPr>
            </a:p>
          </p:txBody>
        </p:sp>
        <p:sp>
          <p:nvSpPr>
            <p:cNvPr id="28" name="TextBox 27">
              <a:extLst>
                <a:ext uri="{FF2B5EF4-FFF2-40B4-BE49-F238E27FC236}">
                  <a16:creationId xmlns:a16="http://schemas.microsoft.com/office/drawing/2014/main" id="{AAD15E89-267E-DE27-382B-02886A0D7682}"/>
                </a:ext>
              </a:extLst>
            </p:cNvPr>
            <p:cNvSpPr txBox="1"/>
            <p:nvPr/>
          </p:nvSpPr>
          <p:spPr>
            <a:xfrm>
              <a:off x="6230632" y="1715137"/>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Rdisc</a:t>
              </a:r>
              <a:endParaRPr lang="en-US" sz="1050" dirty="0">
                <a:latin typeface="Times New Roman" pitchFamily="18" charset="0"/>
                <a:cs typeface="Times New Roman" pitchFamily="18" charset="0"/>
              </a:endParaRPr>
            </a:p>
          </p:txBody>
        </p:sp>
      </p:grpSp>
      <p:grpSp>
        <p:nvGrpSpPr>
          <p:cNvPr id="50" name="Group 49">
            <a:extLst>
              <a:ext uri="{FF2B5EF4-FFF2-40B4-BE49-F238E27FC236}">
                <a16:creationId xmlns:a16="http://schemas.microsoft.com/office/drawing/2014/main" id="{BF276DAC-BC86-2A1D-4E2F-ECA75DA8B37F}"/>
              </a:ext>
            </a:extLst>
          </p:cNvPr>
          <p:cNvGrpSpPr/>
          <p:nvPr/>
        </p:nvGrpSpPr>
        <p:grpSpPr>
          <a:xfrm>
            <a:off x="503272" y="2361130"/>
            <a:ext cx="2972386" cy="2229852"/>
            <a:chOff x="503272" y="2361130"/>
            <a:chExt cx="2972386" cy="2229852"/>
          </a:xfrm>
        </p:grpSpPr>
        <p:pic>
          <p:nvPicPr>
            <p:cNvPr id="30" name="Picture 29">
              <a:extLst>
                <a:ext uri="{FF2B5EF4-FFF2-40B4-BE49-F238E27FC236}">
                  <a16:creationId xmlns:a16="http://schemas.microsoft.com/office/drawing/2014/main" id="{A6CFC817-A35B-E818-383B-E5FAE63D1C5E}"/>
                </a:ext>
              </a:extLst>
            </p:cNvPr>
            <p:cNvPicPr>
              <a:picLocks noChangeAspect="1"/>
            </p:cNvPicPr>
            <p:nvPr/>
          </p:nvPicPr>
          <p:blipFill>
            <a:blip r:embed="rId5"/>
            <a:stretch>
              <a:fillRect/>
            </a:stretch>
          </p:blipFill>
          <p:spPr>
            <a:xfrm>
              <a:off x="503272" y="2571819"/>
              <a:ext cx="2590800" cy="1981200"/>
            </a:xfrm>
            <a:prstGeom prst="rect">
              <a:avLst/>
            </a:prstGeom>
          </p:spPr>
        </p:pic>
        <p:sp>
          <p:nvSpPr>
            <p:cNvPr id="2" name="Rectangle 1">
              <a:extLst>
                <a:ext uri="{FF2B5EF4-FFF2-40B4-BE49-F238E27FC236}">
                  <a16:creationId xmlns:a16="http://schemas.microsoft.com/office/drawing/2014/main" id="{DF8B04D1-A959-E0F0-FC5E-B59B61A38DAA}"/>
                </a:ext>
              </a:extLst>
            </p:cNvPr>
            <p:cNvSpPr/>
            <p:nvPr/>
          </p:nvSpPr>
          <p:spPr>
            <a:xfrm>
              <a:off x="2742720" y="4401749"/>
              <a:ext cx="732938" cy="1892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i="1" dirty="0">
                  <a:solidFill>
                    <a:schemeClr val="tx1"/>
                  </a:solidFill>
                  <a:latin typeface="Times New Roman" panose="02020603050405020304" pitchFamily="18" charset="0"/>
                  <a:cs typeface="Times New Roman" panose="02020603050405020304" pitchFamily="18" charset="0"/>
                </a:rPr>
                <a:t>LPHN3</a:t>
              </a:r>
            </a:p>
          </p:txBody>
        </p:sp>
        <p:cxnSp>
          <p:nvCxnSpPr>
            <p:cNvPr id="3" name="Straight Arrow Connector 2">
              <a:extLst>
                <a:ext uri="{FF2B5EF4-FFF2-40B4-BE49-F238E27FC236}">
                  <a16:creationId xmlns:a16="http://schemas.microsoft.com/office/drawing/2014/main" id="{D4DB30E7-9747-F64C-F4B8-81E4BE61EEBB}"/>
                </a:ext>
              </a:extLst>
            </p:cNvPr>
            <p:cNvCxnSpPr>
              <a:cxnSpLocks/>
            </p:cNvCxnSpPr>
            <p:nvPr/>
          </p:nvCxnSpPr>
          <p:spPr>
            <a:xfrm>
              <a:off x="1832221" y="3864260"/>
              <a:ext cx="913920" cy="46615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3C8CCCF-3EDA-BBE2-5C95-3ABB10228851}"/>
                </a:ext>
              </a:extLst>
            </p:cNvPr>
            <p:cNvSpPr txBox="1"/>
            <p:nvPr/>
          </p:nvSpPr>
          <p:spPr>
            <a:xfrm>
              <a:off x="1041196" y="2363340"/>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Ldisc</a:t>
              </a:r>
              <a:endParaRPr lang="en-US" sz="1050" dirty="0">
                <a:latin typeface="Times New Roman" pitchFamily="18" charset="0"/>
                <a:cs typeface="Times New Roman" pitchFamily="18" charset="0"/>
              </a:endParaRPr>
            </a:p>
          </p:txBody>
        </p:sp>
        <p:sp>
          <p:nvSpPr>
            <p:cNvPr id="37" name="TextBox 36">
              <a:extLst>
                <a:ext uri="{FF2B5EF4-FFF2-40B4-BE49-F238E27FC236}">
                  <a16:creationId xmlns:a16="http://schemas.microsoft.com/office/drawing/2014/main" id="{1FB2730F-6BF5-D366-C453-FE0C1ABF4A3A}"/>
                </a:ext>
              </a:extLst>
            </p:cNvPr>
            <p:cNvSpPr txBox="1"/>
            <p:nvPr/>
          </p:nvSpPr>
          <p:spPr>
            <a:xfrm>
              <a:off x="2104357" y="2361130"/>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Gdisc</a:t>
              </a:r>
              <a:endParaRPr lang="en-US" sz="1050" dirty="0">
                <a:latin typeface="Times New Roman" pitchFamily="18" charset="0"/>
                <a:cs typeface="Times New Roman" pitchFamily="18" charset="0"/>
              </a:endParaRPr>
            </a:p>
          </p:txBody>
        </p:sp>
        <p:sp>
          <p:nvSpPr>
            <p:cNvPr id="38" name="TextBox 37">
              <a:extLst>
                <a:ext uri="{FF2B5EF4-FFF2-40B4-BE49-F238E27FC236}">
                  <a16:creationId xmlns:a16="http://schemas.microsoft.com/office/drawing/2014/main" id="{E12D7816-323A-140E-5B6A-F0B85FBCC129}"/>
                </a:ext>
              </a:extLst>
            </p:cNvPr>
            <p:cNvSpPr txBox="1"/>
            <p:nvPr/>
          </p:nvSpPr>
          <p:spPr>
            <a:xfrm>
              <a:off x="615911" y="3896061"/>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Sdisc</a:t>
              </a:r>
              <a:endParaRPr lang="en-US" sz="1050" dirty="0">
                <a:latin typeface="Times New Roman" pitchFamily="18" charset="0"/>
                <a:cs typeface="Times New Roman" pitchFamily="18" charset="0"/>
              </a:endParaRPr>
            </a:p>
          </p:txBody>
        </p:sp>
        <p:sp>
          <p:nvSpPr>
            <p:cNvPr id="39" name="TextBox 38">
              <a:extLst>
                <a:ext uri="{FF2B5EF4-FFF2-40B4-BE49-F238E27FC236}">
                  <a16:creationId xmlns:a16="http://schemas.microsoft.com/office/drawing/2014/main" id="{8119A88B-D05D-E258-EDEC-BF7C8F760C09}"/>
                </a:ext>
              </a:extLst>
            </p:cNvPr>
            <p:cNvSpPr txBox="1"/>
            <p:nvPr/>
          </p:nvSpPr>
          <p:spPr>
            <a:xfrm>
              <a:off x="2572678" y="3903755"/>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Rdisc</a:t>
              </a:r>
              <a:endParaRPr lang="en-US" sz="1050" dirty="0">
                <a:latin typeface="Times New Roman" pitchFamily="18" charset="0"/>
                <a:cs typeface="Times New Roman" pitchFamily="18" charset="0"/>
              </a:endParaRPr>
            </a:p>
          </p:txBody>
        </p:sp>
      </p:grpSp>
      <p:grpSp>
        <p:nvGrpSpPr>
          <p:cNvPr id="51" name="Group 50">
            <a:extLst>
              <a:ext uri="{FF2B5EF4-FFF2-40B4-BE49-F238E27FC236}">
                <a16:creationId xmlns:a16="http://schemas.microsoft.com/office/drawing/2014/main" id="{69021D25-D5E0-1B95-3B0D-991764B54F7D}"/>
              </a:ext>
            </a:extLst>
          </p:cNvPr>
          <p:cNvGrpSpPr/>
          <p:nvPr/>
        </p:nvGrpSpPr>
        <p:grpSpPr>
          <a:xfrm>
            <a:off x="4123320" y="2585728"/>
            <a:ext cx="2571750" cy="2136733"/>
            <a:chOff x="4123320" y="2585728"/>
            <a:chExt cx="2571750" cy="2136733"/>
          </a:xfrm>
        </p:grpSpPr>
        <p:pic>
          <p:nvPicPr>
            <p:cNvPr id="33" name="Picture 32">
              <a:extLst>
                <a:ext uri="{FF2B5EF4-FFF2-40B4-BE49-F238E27FC236}">
                  <a16:creationId xmlns:a16="http://schemas.microsoft.com/office/drawing/2014/main" id="{D9E5B8C3-2CA0-AE7A-BA24-BF53835F5F79}"/>
                </a:ext>
              </a:extLst>
            </p:cNvPr>
            <p:cNvPicPr>
              <a:picLocks noChangeAspect="1"/>
            </p:cNvPicPr>
            <p:nvPr/>
          </p:nvPicPr>
          <p:blipFill>
            <a:blip r:embed="rId6"/>
            <a:stretch>
              <a:fillRect/>
            </a:stretch>
          </p:blipFill>
          <p:spPr>
            <a:xfrm>
              <a:off x="4123320" y="2712686"/>
              <a:ext cx="2571750" cy="2009775"/>
            </a:xfrm>
            <a:prstGeom prst="rect">
              <a:avLst/>
            </a:prstGeom>
          </p:spPr>
        </p:pic>
        <p:sp>
          <p:nvSpPr>
            <p:cNvPr id="40" name="TextBox 39">
              <a:extLst>
                <a:ext uri="{FF2B5EF4-FFF2-40B4-BE49-F238E27FC236}">
                  <a16:creationId xmlns:a16="http://schemas.microsoft.com/office/drawing/2014/main" id="{C69FD32B-9238-DAF3-E420-9D7068112D62}"/>
                </a:ext>
              </a:extLst>
            </p:cNvPr>
            <p:cNvSpPr txBox="1"/>
            <p:nvPr/>
          </p:nvSpPr>
          <p:spPr>
            <a:xfrm>
              <a:off x="4576940" y="2587938"/>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Ldisc</a:t>
              </a:r>
              <a:endParaRPr lang="en-US" sz="1050" dirty="0">
                <a:latin typeface="Times New Roman" pitchFamily="18" charset="0"/>
                <a:cs typeface="Times New Roman" pitchFamily="18" charset="0"/>
              </a:endParaRPr>
            </a:p>
          </p:txBody>
        </p:sp>
        <p:sp>
          <p:nvSpPr>
            <p:cNvPr id="41" name="TextBox 40">
              <a:extLst>
                <a:ext uri="{FF2B5EF4-FFF2-40B4-BE49-F238E27FC236}">
                  <a16:creationId xmlns:a16="http://schemas.microsoft.com/office/drawing/2014/main" id="{1D1517D1-9403-E36E-159E-888EA79E6776}"/>
                </a:ext>
              </a:extLst>
            </p:cNvPr>
            <p:cNvSpPr txBox="1"/>
            <p:nvPr/>
          </p:nvSpPr>
          <p:spPr>
            <a:xfrm>
              <a:off x="5640101" y="2585728"/>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Gdisc</a:t>
              </a:r>
              <a:endParaRPr lang="en-US" sz="1050" dirty="0">
                <a:latin typeface="Times New Roman" pitchFamily="18" charset="0"/>
                <a:cs typeface="Times New Roman" pitchFamily="18" charset="0"/>
              </a:endParaRPr>
            </a:p>
          </p:txBody>
        </p:sp>
        <p:sp>
          <p:nvSpPr>
            <p:cNvPr id="42" name="TextBox 41">
              <a:extLst>
                <a:ext uri="{FF2B5EF4-FFF2-40B4-BE49-F238E27FC236}">
                  <a16:creationId xmlns:a16="http://schemas.microsoft.com/office/drawing/2014/main" id="{7D4864E1-3899-9ACE-2208-8D655B0191D7}"/>
                </a:ext>
              </a:extLst>
            </p:cNvPr>
            <p:cNvSpPr txBox="1"/>
            <p:nvPr/>
          </p:nvSpPr>
          <p:spPr>
            <a:xfrm>
              <a:off x="4151655" y="4120659"/>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Sdisc</a:t>
              </a:r>
              <a:endParaRPr lang="en-US" sz="1050" dirty="0">
                <a:latin typeface="Times New Roman" pitchFamily="18" charset="0"/>
                <a:cs typeface="Times New Roman" pitchFamily="18" charset="0"/>
              </a:endParaRPr>
            </a:p>
          </p:txBody>
        </p:sp>
        <p:sp>
          <p:nvSpPr>
            <p:cNvPr id="43" name="TextBox 42">
              <a:extLst>
                <a:ext uri="{FF2B5EF4-FFF2-40B4-BE49-F238E27FC236}">
                  <a16:creationId xmlns:a16="http://schemas.microsoft.com/office/drawing/2014/main" id="{122785CA-3841-FFC8-EC65-FE3B9A080BA9}"/>
                </a:ext>
              </a:extLst>
            </p:cNvPr>
            <p:cNvSpPr txBox="1"/>
            <p:nvPr/>
          </p:nvSpPr>
          <p:spPr>
            <a:xfrm>
              <a:off x="6108422" y="4128353"/>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Rdisc</a:t>
              </a:r>
              <a:endParaRPr lang="en-US" sz="1050" dirty="0">
                <a:latin typeface="Times New Roman" pitchFamily="18" charset="0"/>
                <a:cs typeface="Times New Roman" pitchFamily="18" charset="0"/>
              </a:endParaRPr>
            </a:p>
          </p:txBody>
        </p:sp>
      </p:grpSp>
      <p:grpSp>
        <p:nvGrpSpPr>
          <p:cNvPr id="52" name="Group 51">
            <a:extLst>
              <a:ext uri="{FF2B5EF4-FFF2-40B4-BE49-F238E27FC236}">
                <a16:creationId xmlns:a16="http://schemas.microsoft.com/office/drawing/2014/main" id="{4BA1909A-25A4-C7E4-E51D-68A7FF897E66}"/>
              </a:ext>
            </a:extLst>
          </p:cNvPr>
          <p:cNvGrpSpPr/>
          <p:nvPr/>
        </p:nvGrpSpPr>
        <p:grpSpPr>
          <a:xfrm>
            <a:off x="503272" y="5040286"/>
            <a:ext cx="2590800" cy="2132362"/>
            <a:chOff x="503272" y="5040286"/>
            <a:chExt cx="2590800" cy="2132362"/>
          </a:xfrm>
        </p:grpSpPr>
        <p:pic>
          <p:nvPicPr>
            <p:cNvPr id="35" name="Picture 34">
              <a:extLst>
                <a:ext uri="{FF2B5EF4-FFF2-40B4-BE49-F238E27FC236}">
                  <a16:creationId xmlns:a16="http://schemas.microsoft.com/office/drawing/2014/main" id="{AB444538-9926-E4F5-B389-A8A07B658C0E}"/>
                </a:ext>
              </a:extLst>
            </p:cNvPr>
            <p:cNvPicPr>
              <a:picLocks noChangeAspect="1"/>
            </p:cNvPicPr>
            <p:nvPr/>
          </p:nvPicPr>
          <p:blipFill>
            <a:blip r:embed="rId7"/>
            <a:stretch>
              <a:fillRect/>
            </a:stretch>
          </p:blipFill>
          <p:spPr>
            <a:xfrm>
              <a:off x="503272" y="5220023"/>
              <a:ext cx="2590800" cy="1952625"/>
            </a:xfrm>
            <a:prstGeom prst="rect">
              <a:avLst/>
            </a:prstGeom>
          </p:spPr>
        </p:pic>
        <p:sp>
          <p:nvSpPr>
            <p:cNvPr id="44" name="TextBox 43">
              <a:extLst>
                <a:ext uri="{FF2B5EF4-FFF2-40B4-BE49-F238E27FC236}">
                  <a16:creationId xmlns:a16="http://schemas.microsoft.com/office/drawing/2014/main" id="{23005A72-1DD8-8A86-C0F8-921C0220B03F}"/>
                </a:ext>
              </a:extLst>
            </p:cNvPr>
            <p:cNvSpPr txBox="1"/>
            <p:nvPr/>
          </p:nvSpPr>
          <p:spPr>
            <a:xfrm>
              <a:off x="991357" y="5042496"/>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Ldisc</a:t>
              </a:r>
              <a:endParaRPr lang="en-US" sz="1050" dirty="0">
                <a:latin typeface="Times New Roman" pitchFamily="18" charset="0"/>
                <a:cs typeface="Times New Roman" pitchFamily="18" charset="0"/>
              </a:endParaRPr>
            </a:p>
          </p:txBody>
        </p:sp>
        <p:sp>
          <p:nvSpPr>
            <p:cNvPr id="45" name="TextBox 44">
              <a:extLst>
                <a:ext uri="{FF2B5EF4-FFF2-40B4-BE49-F238E27FC236}">
                  <a16:creationId xmlns:a16="http://schemas.microsoft.com/office/drawing/2014/main" id="{E7EF148F-24CB-5D5D-E9AE-E5C083F6FF88}"/>
                </a:ext>
              </a:extLst>
            </p:cNvPr>
            <p:cNvSpPr txBox="1"/>
            <p:nvPr/>
          </p:nvSpPr>
          <p:spPr>
            <a:xfrm>
              <a:off x="2054518" y="5040286"/>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Gdisc</a:t>
              </a:r>
              <a:endParaRPr lang="en-US" sz="1050" dirty="0">
                <a:latin typeface="Times New Roman" pitchFamily="18" charset="0"/>
                <a:cs typeface="Times New Roman" pitchFamily="18" charset="0"/>
              </a:endParaRPr>
            </a:p>
          </p:txBody>
        </p:sp>
        <p:sp>
          <p:nvSpPr>
            <p:cNvPr id="46" name="TextBox 45">
              <a:extLst>
                <a:ext uri="{FF2B5EF4-FFF2-40B4-BE49-F238E27FC236}">
                  <a16:creationId xmlns:a16="http://schemas.microsoft.com/office/drawing/2014/main" id="{04F25D94-3A7C-369D-1266-F641CCE48191}"/>
                </a:ext>
              </a:extLst>
            </p:cNvPr>
            <p:cNvSpPr txBox="1"/>
            <p:nvPr/>
          </p:nvSpPr>
          <p:spPr>
            <a:xfrm>
              <a:off x="566072" y="6575217"/>
              <a:ext cx="518160" cy="261610"/>
            </a:xfrm>
            <a:prstGeom prst="rect">
              <a:avLst/>
            </a:prstGeom>
            <a:noFill/>
          </p:spPr>
          <p:txBody>
            <a:bodyPr wrap="square" rtlCol="0">
              <a:spAutoFit/>
            </a:bodyPr>
            <a:lstStyle/>
            <a:p>
              <a:r>
                <a:rPr lang="en-US" sz="1050" dirty="0">
                  <a:latin typeface="Times New Roman" pitchFamily="18" charset="0"/>
                  <a:cs typeface="Times New Roman" pitchFamily="18" charset="0"/>
                </a:rPr>
                <a:t> </a:t>
              </a:r>
              <a:r>
                <a:rPr lang="en-US" sz="1050" dirty="0" err="1">
                  <a:latin typeface="Times New Roman" pitchFamily="18" charset="0"/>
                  <a:cs typeface="Times New Roman" pitchFamily="18" charset="0"/>
                </a:rPr>
                <a:t>Sdisc</a:t>
              </a:r>
              <a:endParaRPr lang="en-US" sz="1050" dirty="0">
                <a:latin typeface="Times New Roman" pitchFamily="18" charset="0"/>
                <a:cs typeface="Times New Roman" pitchFamily="18" charset="0"/>
              </a:endParaRPr>
            </a:p>
          </p:txBody>
        </p:sp>
        <p:sp>
          <p:nvSpPr>
            <p:cNvPr id="47" name="TextBox 46">
              <a:extLst>
                <a:ext uri="{FF2B5EF4-FFF2-40B4-BE49-F238E27FC236}">
                  <a16:creationId xmlns:a16="http://schemas.microsoft.com/office/drawing/2014/main" id="{E1E5B683-18E4-4701-5DDF-BC8527C056E3}"/>
                </a:ext>
              </a:extLst>
            </p:cNvPr>
            <p:cNvSpPr txBox="1"/>
            <p:nvPr/>
          </p:nvSpPr>
          <p:spPr>
            <a:xfrm>
              <a:off x="2522839" y="6582911"/>
              <a:ext cx="518160" cy="253916"/>
            </a:xfrm>
            <a:prstGeom prst="rect">
              <a:avLst/>
            </a:prstGeom>
            <a:noFill/>
          </p:spPr>
          <p:txBody>
            <a:bodyPr wrap="square" rtlCol="0">
              <a:spAutoFit/>
            </a:bodyPr>
            <a:lstStyle/>
            <a:p>
              <a:r>
                <a:rPr lang="en-US" sz="1050" dirty="0" err="1">
                  <a:latin typeface="Times New Roman" pitchFamily="18" charset="0"/>
                  <a:cs typeface="Times New Roman" pitchFamily="18" charset="0"/>
                </a:rPr>
                <a:t>Rdisc</a:t>
              </a:r>
              <a:endParaRPr lang="en-US" sz="1050" dirty="0">
                <a:latin typeface="Times New Roman" pitchFamily="18" charset="0"/>
                <a:cs typeface="Times New Roman" pitchFamily="18" charset="0"/>
              </a:endParaRPr>
            </a:p>
          </p:txBody>
        </p:sp>
      </p:grpSp>
    </p:spTree>
    <p:extLst>
      <p:ext uri="{BB962C8B-B14F-4D97-AF65-F5344CB8AC3E}">
        <p14:creationId xmlns:p14="http://schemas.microsoft.com/office/powerpoint/2010/main" val="1265649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83F75A-4659-1A1F-62C2-5802DB84B5FC}"/>
              </a:ext>
            </a:extLst>
          </p:cNvPr>
          <p:cNvPicPr>
            <a:picLocks noChangeAspect="1"/>
          </p:cNvPicPr>
          <p:nvPr/>
        </p:nvPicPr>
        <p:blipFill>
          <a:blip r:embed="rId2"/>
          <a:stretch>
            <a:fillRect/>
          </a:stretch>
        </p:blipFill>
        <p:spPr>
          <a:xfrm>
            <a:off x="609600" y="4910490"/>
            <a:ext cx="5625732" cy="3789013"/>
          </a:xfrm>
          <a:prstGeom prst="rect">
            <a:avLst/>
          </a:prstGeom>
        </p:spPr>
      </p:pic>
      <p:pic>
        <p:nvPicPr>
          <p:cNvPr id="2" name="Picture 1">
            <a:extLst>
              <a:ext uri="{FF2B5EF4-FFF2-40B4-BE49-F238E27FC236}">
                <a16:creationId xmlns:a16="http://schemas.microsoft.com/office/drawing/2014/main" id="{187E0631-2F82-7F87-AFEE-C7918A615ED8}"/>
              </a:ext>
            </a:extLst>
          </p:cNvPr>
          <p:cNvPicPr>
            <a:picLocks noChangeAspect="1"/>
          </p:cNvPicPr>
          <p:nvPr/>
        </p:nvPicPr>
        <p:blipFill>
          <a:blip r:embed="rId3"/>
          <a:stretch>
            <a:fillRect/>
          </a:stretch>
        </p:blipFill>
        <p:spPr>
          <a:xfrm>
            <a:off x="205230" y="435744"/>
            <a:ext cx="5226186" cy="3789013"/>
          </a:xfrm>
          <a:prstGeom prst="rect">
            <a:avLst/>
          </a:prstGeom>
        </p:spPr>
      </p:pic>
      <p:pic>
        <p:nvPicPr>
          <p:cNvPr id="15" name="Picture 14">
            <a:extLst>
              <a:ext uri="{FF2B5EF4-FFF2-40B4-BE49-F238E27FC236}">
                <a16:creationId xmlns:a16="http://schemas.microsoft.com/office/drawing/2014/main" id="{098C6ECA-B00A-408D-9B38-0B61D2A6CB8C}"/>
              </a:ext>
            </a:extLst>
          </p:cNvPr>
          <p:cNvPicPr>
            <a:picLocks noChangeAspect="1"/>
          </p:cNvPicPr>
          <p:nvPr/>
        </p:nvPicPr>
        <p:blipFill>
          <a:blip r:embed="rId4"/>
          <a:stretch>
            <a:fillRect/>
          </a:stretch>
        </p:blipFill>
        <p:spPr>
          <a:xfrm>
            <a:off x="5029200" y="2930362"/>
            <a:ext cx="1623570" cy="1882938"/>
          </a:xfrm>
          <a:prstGeom prst="rect">
            <a:avLst/>
          </a:prstGeom>
        </p:spPr>
      </p:pic>
      <p:sp>
        <p:nvSpPr>
          <p:cNvPr id="17" name="TextBox 16">
            <a:extLst>
              <a:ext uri="{FF2B5EF4-FFF2-40B4-BE49-F238E27FC236}">
                <a16:creationId xmlns:a16="http://schemas.microsoft.com/office/drawing/2014/main" id="{633A5F92-3EBE-400F-BE2F-2A99101075DB}"/>
              </a:ext>
            </a:extLst>
          </p:cNvPr>
          <p:cNvSpPr txBox="1"/>
          <p:nvPr/>
        </p:nvSpPr>
        <p:spPr>
          <a:xfrm>
            <a:off x="0" y="4813300"/>
            <a:ext cx="1434953" cy="338554"/>
          </a:xfrm>
          <a:prstGeom prst="rect">
            <a:avLst/>
          </a:prstGeom>
          <a:noFill/>
        </p:spPr>
        <p:txBody>
          <a:bodyPr wrap="square" rtlCol="0">
            <a:spAutoFit/>
          </a:bodyPr>
          <a:lstStyle/>
          <a:p>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
            </a:r>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600" b="1" i="1" dirty="0">
                <a:latin typeface="Times New Roman" panose="02020603050405020304" pitchFamily="18" charset="0"/>
                <a:cs typeface="Times New Roman" panose="02020603050405020304" pitchFamily="18" charset="0"/>
              </a:rPr>
              <a:t>RPS6KA2</a:t>
            </a:r>
            <a:r>
              <a:rPr lang="en-US" sz="1600" dirty="0">
                <a:latin typeface="Times New Roman" panose="02020603050405020304" pitchFamily="18" charset="0"/>
                <a:cs typeface="Times New Roman" panose="02020603050405020304" pitchFamily="18" charset="0"/>
              </a:rPr>
              <a:t> </a:t>
            </a:r>
            <a:endPar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82A00AEE-7C33-4A8C-99EC-18B153A20EC8}"/>
              </a:ext>
            </a:extLst>
          </p:cNvPr>
          <p:cNvSpPr txBox="1"/>
          <p:nvPr/>
        </p:nvSpPr>
        <p:spPr>
          <a:xfrm>
            <a:off x="0" y="0"/>
            <a:ext cx="930063"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a:t>
            </a:r>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600" b="1" i="1" dirty="0">
                <a:latin typeface="Times New Roman" panose="02020603050405020304" pitchFamily="18" charset="0"/>
                <a:cs typeface="Times New Roman" panose="02020603050405020304" pitchFamily="18" charset="0"/>
              </a:rPr>
              <a:t>FGR</a:t>
            </a:r>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107460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9D9D75E-91A0-4ADB-A44D-2C74F2BE7F25}"/>
              </a:ext>
            </a:extLst>
          </p:cNvPr>
          <p:cNvPicPr>
            <a:picLocks noChangeAspect="1"/>
          </p:cNvPicPr>
          <p:nvPr/>
        </p:nvPicPr>
        <p:blipFill>
          <a:blip r:embed="rId2"/>
          <a:stretch>
            <a:fillRect/>
          </a:stretch>
        </p:blipFill>
        <p:spPr>
          <a:xfrm>
            <a:off x="457200" y="338554"/>
            <a:ext cx="5486400" cy="3886200"/>
          </a:xfrm>
          <a:prstGeom prst="rect">
            <a:avLst/>
          </a:prstGeom>
        </p:spPr>
      </p:pic>
      <p:pic>
        <p:nvPicPr>
          <p:cNvPr id="20" name="Picture 19">
            <a:extLst>
              <a:ext uri="{FF2B5EF4-FFF2-40B4-BE49-F238E27FC236}">
                <a16:creationId xmlns:a16="http://schemas.microsoft.com/office/drawing/2014/main" id="{88330FC6-32A3-404F-BCA9-5732BC5F4F3A}"/>
              </a:ext>
            </a:extLst>
          </p:cNvPr>
          <p:cNvPicPr>
            <a:picLocks noChangeAspect="1"/>
          </p:cNvPicPr>
          <p:nvPr/>
        </p:nvPicPr>
        <p:blipFill>
          <a:blip r:embed="rId3"/>
          <a:stretch>
            <a:fillRect/>
          </a:stretch>
        </p:blipFill>
        <p:spPr>
          <a:xfrm>
            <a:off x="730322" y="5257800"/>
            <a:ext cx="5758315" cy="3682902"/>
          </a:xfrm>
          <a:prstGeom prst="rect">
            <a:avLst/>
          </a:prstGeom>
        </p:spPr>
      </p:pic>
      <p:pic>
        <p:nvPicPr>
          <p:cNvPr id="15" name="Picture 14">
            <a:extLst>
              <a:ext uri="{FF2B5EF4-FFF2-40B4-BE49-F238E27FC236}">
                <a16:creationId xmlns:a16="http://schemas.microsoft.com/office/drawing/2014/main" id="{098C6ECA-B00A-408D-9B38-0B61D2A6CB8C}"/>
              </a:ext>
            </a:extLst>
          </p:cNvPr>
          <p:cNvPicPr>
            <a:picLocks noChangeAspect="1"/>
          </p:cNvPicPr>
          <p:nvPr/>
        </p:nvPicPr>
        <p:blipFill>
          <a:blip r:embed="rId4"/>
          <a:stretch>
            <a:fillRect/>
          </a:stretch>
        </p:blipFill>
        <p:spPr>
          <a:xfrm>
            <a:off x="4953000" y="3313592"/>
            <a:ext cx="1676400" cy="1944208"/>
          </a:xfrm>
          <a:prstGeom prst="rect">
            <a:avLst/>
          </a:prstGeom>
        </p:spPr>
      </p:pic>
      <p:sp>
        <p:nvSpPr>
          <p:cNvPr id="17" name="TextBox 16">
            <a:extLst>
              <a:ext uri="{FF2B5EF4-FFF2-40B4-BE49-F238E27FC236}">
                <a16:creationId xmlns:a16="http://schemas.microsoft.com/office/drawing/2014/main" id="{633A5F92-3EBE-400F-BE2F-2A99101075DB}"/>
              </a:ext>
            </a:extLst>
          </p:cNvPr>
          <p:cNvSpPr txBox="1"/>
          <p:nvPr/>
        </p:nvSpPr>
        <p:spPr>
          <a:xfrm>
            <a:off x="12845" y="4572000"/>
            <a:ext cx="1434953" cy="338554"/>
          </a:xfrm>
          <a:prstGeom prst="rect">
            <a:avLst/>
          </a:prstGeom>
          <a:noFill/>
        </p:spPr>
        <p:txBody>
          <a:bodyPr wrap="square" rtlCol="0">
            <a:spAutoFit/>
          </a:bodyPr>
          <a:lstStyle/>
          <a:p>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t>
            </a:r>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600" b="1" i="1" dirty="0">
                <a:latin typeface="Times New Roman" panose="02020603050405020304" pitchFamily="18" charset="0"/>
                <a:cs typeface="Times New Roman" panose="02020603050405020304" pitchFamily="18" charset="0"/>
              </a:rPr>
              <a:t>PRKAR1B</a:t>
            </a:r>
            <a:r>
              <a:rPr lang="en-US" sz="1600" dirty="0">
                <a:latin typeface="Times New Roman" panose="02020603050405020304" pitchFamily="18" charset="0"/>
                <a:cs typeface="Times New Roman" panose="02020603050405020304" pitchFamily="18" charset="0"/>
              </a:rPr>
              <a:t> </a:t>
            </a:r>
            <a:endPar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82A00AEE-7C33-4A8C-99EC-18B153A20EC8}"/>
              </a:ext>
            </a:extLst>
          </p:cNvPr>
          <p:cNvSpPr txBox="1"/>
          <p:nvPr/>
        </p:nvSpPr>
        <p:spPr>
          <a:xfrm>
            <a:off x="0" y="0"/>
            <a:ext cx="1112805"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t>
            </a:r>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600" b="1" i="1" dirty="0">
                <a:latin typeface="Times New Roman" panose="02020603050405020304" pitchFamily="18" charset="0"/>
                <a:cs typeface="Times New Roman" panose="02020603050405020304" pitchFamily="18" charset="0"/>
              </a:rPr>
              <a:t>AP2A2</a:t>
            </a:r>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4877ED32-B837-708E-C330-53019362CAC9}"/>
              </a:ext>
            </a:extLst>
          </p:cNvPr>
          <p:cNvPicPr>
            <a:picLocks noChangeAspect="1"/>
          </p:cNvPicPr>
          <p:nvPr/>
        </p:nvPicPr>
        <p:blipFill rotWithShape="1">
          <a:blip r:embed="rId5"/>
          <a:srcRect l="18891" t="7548" r="48420" b="6494"/>
          <a:stretch/>
        </p:blipFill>
        <p:spPr>
          <a:xfrm>
            <a:off x="5186740" y="96998"/>
            <a:ext cx="1599822" cy="1943675"/>
          </a:xfrm>
          <a:prstGeom prst="rect">
            <a:avLst/>
          </a:prstGeom>
        </p:spPr>
      </p:pic>
    </p:spTree>
    <p:extLst>
      <p:ext uri="{BB962C8B-B14F-4D97-AF65-F5344CB8AC3E}">
        <p14:creationId xmlns:p14="http://schemas.microsoft.com/office/powerpoint/2010/main" val="4095711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DA8E36-124F-3481-1A8B-40B5F4542E00}"/>
              </a:ext>
            </a:extLst>
          </p:cNvPr>
          <p:cNvSpPr txBox="1"/>
          <p:nvPr/>
        </p:nvSpPr>
        <p:spPr>
          <a:xfrm>
            <a:off x="50800" y="440323"/>
            <a:ext cx="1434953" cy="338554"/>
          </a:xfrm>
          <a:prstGeom prst="rect">
            <a:avLst/>
          </a:prstGeom>
          <a:noFill/>
        </p:spPr>
        <p:txBody>
          <a:bodyPr wrap="square" rtlCol="0">
            <a:spAutoFit/>
          </a:bodyPr>
          <a:lstStyle/>
          <a:p>
            <a:r>
              <a:rPr lang="en-US"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a:t>
            </a:r>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1600" b="1" i="1" dirty="0">
                <a:latin typeface="Arial" panose="020B0604020202020204" pitchFamily="34" charset="0"/>
                <a:cs typeface="Arial" panose="020B0604020202020204" pitchFamily="34" charset="0"/>
              </a:rPr>
              <a:t>CACNA1H</a:t>
            </a:r>
          </a:p>
        </p:txBody>
      </p:sp>
      <p:sp>
        <p:nvSpPr>
          <p:cNvPr id="4" name="TextBox 3">
            <a:extLst>
              <a:ext uri="{FF2B5EF4-FFF2-40B4-BE49-F238E27FC236}">
                <a16:creationId xmlns:a16="http://schemas.microsoft.com/office/drawing/2014/main" id="{943378DD-7117-4EAA-5FA1-FFF5E62FDF1D}"/>
              </a:ext>
            </a:extLst>
          </p:cNvPr>
          <p:cNvSpPr txBox="1"/>
          <p:nvPr/>
        </p:nvSpPr>
        <p:spPr>
          <a:xfrm>
            <a:off x="38100" y="5562600"/>
            <a:ext cx="6858000" cy="1200329"/>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8. Gene network analysis showing the regulatory effects of </a:t>
            </a:r>
            <a:r>
              <a:rPr lang="en-US" sz="1200" dirty="0">
                <a:latin typeface="Times New Roman" panose="02020603050405020304" pitchFamily="18" charset="0"/>
                <a:cs typeface="Times New Roman" panose="02020603050405020304" pitchFamily="18" charset="0"/>
              </a:rPr>
              <a:t>A) </a:t>
            </a:r>
            <a:r>
              <a:rPr lang="en-US" sz="1200" i="1" dirty="0">
                <a:latin typeface="Times New Roman" panose="02020603050405020304" pitchFamily="18" charset="0"/>
                <a:cs typeface="Times New Roman" panose="02020603050405020304" pitchFamily="18" charset="0"/>
              </a:rPr>
              <a:t>FGR</a:t>
            </a:r>
            <a:r>
              <a:rPr lang="en-US" sz="1200" dirty="0">
                <a:latin typeface="Times New Roman" panose="02020603050405020304" pitchFamily="18" charset="0"/>
                <a:cs typeface="Times New Roman" panose="02020603050405020304" pitchFamily="18" charset="0"/>
              </a:rPr>
              <a:t> gene B) </a:t>
            </a:r>
            <a:r>
              <a:rPr lang="en-US" sz="1200" i="1" dirty="0">
                <a:latin typeface="Times New Roman" panose="02020603050405020304" pitchFamily="18" charset="0"/>
                <a:cs typeface="Times New Roman" panose="02020603050405020304" pitchFamily="18" charset="0"/>
              </a:rPr>
              <a:t>RPS6KA2 </a:t>
            </a:r>
            <a:r>
              <a:rPr lang="en-US" sz="1200" dirty="0">
                <a:latin typeface="Times New Roman" panose="02020603050405020304" pitchFamily="18" charset="0"/>
                <a:cs typeface="Times New Roman" panose="02020603050405020304" pitchFamily="18" charset="0"/>
              </a:rPr>
              <a:t>gene</a:t>
            </a:r>
            <a:r>
              <a:rPr lang="en-US" sz="1200" i="1" dirty="0">
                <a:latin typeface="Times New Roman" panose="02020603050405020304" pitchFamily="18" charset="0"/>
                <a:cs typeface="Times New Roman" panose="02020603050405020304" pitchFamily="18" charset="0"/>
              </a:rPr>
              <a:t> C</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AP2A2</a:t>
            </a:r>
            <a:r>
              <a:rPr lang="en-US" sz="1200" dirty="0">
                <a:latin typeface="Times New Roman" panose="02020603050405020304" pitchFamily="18" charset="0"/>
                <a:cs typeface="Times New Roman" panose="02020603050405020304" pitchFamily="18" charset="0"/>
              </a:rPr>
              <a:t> gene D) </a:t>
            </a:r>
            <a:r>
              <a:rPr lang="en-US" sz="1200" i="1" dirty="0">
                <a:latin typeface="Times New Roman" panose="02020603050405020304" pitchFamily="18" charset="0"/>
                <a:cs typeface="Times New Roman" panose="02020603050405020304" pitchFamily="18" charset="0"/>
              </a:rPr>
              <a:t>PRKAR1B gene</a:t>
            </a:r>
            <a:r>
              <a:rPr lang="en-US" sz="1200" dirty="0">
                <a:latin typeface="Times New Roman" panose="02020603050405020304" pitchFamily="18" charset="0"/>
                <a:cs typeface="Times New Roman" panose="02020603050405020304" pitchFamily="18" charset="0"/>
              </a:rPr>
              <a:t> E) </a:t>
            </a:r>
            <a:r>
              <a:rPr lang="en-US" sz="1200" i="1" dirty="0">
                <a:latin typeface="Times New Roman" panose="02020603050405020304" pitchFamily="18" charset="0"/>
                <a:cs typeface="Times New Roman" panose="02020603050405020304" pitchFamily="18" charset="0"/>
              </a:rPr>
              <a:t>CACNA1H</a:t>
            </a:r>
            <a:r>
              <a:rPr lang="en-US" sz="1200" dirty="0">
                <a:latin typeface="Times New Roman" panose="02020603050405020304" pitchFamily="18" charset="0"/>
                <a:cs typeface="Times New Roman" panose="02020603050405020304" pitchFamily="18" charset="0"/>
              </a:rPr>
              <a:t> gene in opioid signaling pathway in the context of poverty status associated with differentially methylated Lifetime discrimination CpG sites among White participants. The relationship among molecules is represented by lines (solid lines for direct association and dotted lines for indirect association). The relationship among the genes is represented by lines with solid lines being the direct association and dotted lines being the indirect association.  </a:t>
            </a:r>
            <a:endParaRPr lang="en-US" sz="1200" b="1" dirty="0">
              <a:solidFill>
                <a:srgbClr val="FF000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0BCAC960-B5A6-5714-6794-B3A66A1DDC7C}"/>
              </a:ext>
            </a:extLst>
          </p:cNvPr>
          <p:cNvPicPr>
            <a:picLocks noChangeAspect="1"/>
          </p:cNvPicPr>
          <p:nvPr/>
        </p:nvPicPr>
        <p:blipFill>
          <a:blip r:embed="rId3"/>
          <a:stretch>
            <a:fillRect/>
          </a:stretch>
        </p:blipFill>
        <p:spPr>
          <a:xfrm>
            <a:off x="272333" y="905961"/>
            <a:ext cx="6585667" cy="4548604"/>
          </a:xfrm>
          <a:prstGeom prst="rect">
            <a:avLst/>
          </a:prstGeom>
        </p:spPr>
      </p:pic>
    </p:spTree>
    <p:extLst>
      <p:ext uri="{BB962C8B-B14F-4D97-AF65-F5344CB8AC3E}">
        <p14:creationId xmlns:p14="http://schemas.microsoft.com/office/powerpoint/2010/main" val="1404647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CB930F-3D0E-5386-BA72-38E1F9ECD097}"/>
              </a:ext>
            </a:extLst>
          </p:cNvPr>
          <p:cNvPicPr>
            <a:picLocks noChangeAspect="1"/>
          </p:cNvPicPr>
          <p:nvPr/>
        </p:nvPicPr>
        <p:blipFill>
          <a:blip r:embed="rId2"/>
          <a:stretch>
            <a:fillRect/>
          </a:stretch>
        </p:blipFill>
        <p:spPr>
          <a:xfrm>
            <a:off x="41387" y="4742090"/>
            <a:ext cx="5486400" cy="4361714"/>
          </a:xfrm>
          <a:prstGeom prst="rect">
            <a:avLst/>
          </a:prstGeom>
        </p:spPr>
      </p:pic>
      <p:pic>
        <p:nvPicPr>
          <p:cNvPr id="6" name="Picture 5">
            <a:extLst>
              <a:ext uri="{FF2B5EF4-FFF2-40B4-BE49-F238E27FC236}">
                <a16:creationId xmlns:a16="http://schemas.microsoft.com/office/drawing/2014/main" id="{28D73861-AE9B-1DB8-6A78-4A049629420E}"/>
              </a:ext>
            </a:extLst>
          </p:cNvPr>
          <p:cNvPicPr>
            <a:picLocks noChangeAspect="1"/>
          </p:cNvPicPr>
          <p:nvPr/>
        </p:nvPicPr>
        <p:blipFill>
          <a:blip r:embed="rId3"/>
          <a:stretch>
            <a:fillRect/>
          </a:stretch>
        </p:blipFill>
        <p:spPr>
          <a:xfrm>
            <a:off x="171343" y="669733"/>
            <a:ext cx="4705794" cy="3733800"/>
          </a:xfrm>
          <a:prstGeom prst="rect">
            <a:avLst/>
          </a:prstGeom>
        </p:spPr>
      </p:pic>
      <p:sp>
        <p:nvSpPr>
          <p:cNvPr id="12" name="TextBox 11">
            <a:extLst>
              <a:ext uri="{FF2B5EF4-FFF2-40B4-BE49-F238E27FC236}">
                <a16:creationId xmlns:a16="http://schemas.microsoft.com/office/drawing/2014/main" id="{82A00AEE-7C33-4A8C-99EC-18B153A20EC8}"/>
              </a:ext>
            </a:extLst>
          </p:cNvPr>
          <p:cNvSpPr txBox="1"/>
          <p:nvPr/>
        </p:nvSpPr>
        <p:spPr>
          <a:xfrm>
            <a:off x="147735" y="323158"/>
            <a:ext cx="2295821"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 Calcium Signaling </a:t>
            </a:r>
          </a:p>
        </p:txBody>
      </p:sp>
      <p:pic>
        <p:nvPicPr>
          <p:cNvPr id="4" name="Picture 3">
            <a:extLst>
              <a:ext uri="{FF2B5EF4-FFF2-40B4-BE49-F238E27FC236}">
                <a16:creationId xmlns:a16="http://schemas.microsoft.com/office/drawing/2014/main" id="{EF3C887C-2B6A-93BF-AB5B-7FACA97BEF50}"/>
              </a:ext>
            </a:extLst>
          </p:cNvPr>
          <p:cNvPicPr>
            <a:picLocks noChangeAspect="1"/>
          </p:cNvPicPr>
          <p:nvPr/>
        </p:nvPicPr>
        <p:blipFill>
          <a:blip r:embed="rId4"/>
          <a:stretch>
            <a:fillRect/>
          </a:stretch>
        </p:blipFill>
        <p:spPr>
          <a:xfrm>
            <a:off x="4537841" y="2756721"/>
            <a:ext cx="2200498" cy="2552032"/>
          </a:xfrm>
          <a:prstGeom prst="rect">
            <a:avLst/>
          </a:prstGeom>
        </p:spPr>
      </p:pic>
      <p:pic>
        <p:nvPicPr>
          <p:cNvPr id="5" name="Picture 4">
            <a:extLst>
              <a:ext uri="{FF2B5EF4-FFF2-40B4-BE49-F238E27FC236}">
                <a16:creationId xmlns:a16="http://schemas.microsoft.com/office/drawing/2014/main" id="{05523867-D847-D2E3-6FFC-6E2D9810DC71}"/>
              </a:ext>
            </a:extLst>
          </p:cNvPr>
          <p:cNvPicPr>
            <a:picLocks noChangeAspect="1"/>
          </p:cNvPicPr>
          <p:nvPr/>
        </p:nvPicPr>
        <p:blipFill rotWithShape="1">
          <a:blip r:embed="rId5"/>
          <a:srcRect l="18891" t="7548" r="48420" b="6494"/>
          <a:stretch/>
        </p:blipFill>
        <p:spPr>
          <a:xfrm>
            <a:off x="5110443" y="78140"/>
            <a:ext cx="1599822" cy="1943675"/>
          </a:xfrm>
          <a:prstGeom prst="rect">
            <a:avLst/>
          </a:prstGeom>
        </p:spPr>
      </p:pic>
      <p:sp>
        <p:nvSpPr>
          <p:cNvPr id="8" name="TextBox 7">
            <a:extLst>
              <a:ext uri="{FF2B5EF4-FFF2-40B4-BE49-F238E27FC236}">
                <a16:creationId xmlns:a16="http://schemas.microsoft.com/office/drawing/2014/main" id="{51D190D2-A637-7E91-95DA-DBB593792CC4}"/>
              </a:ext>
            </a:extLst>
          </p:cNvPr>
          <p:cNvSpPr txBox="1"/>
          <p:nvPr/>
        </p:nvSpPr>
        <p:spPr>
          <a:xfrm>
            <a:off x="147735" y="4742090"/>
            <a:ext cx="2148345"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B) Netrin Signaling  </a:t>
            </a:r>
          </a:p>
        </p:txBody>
      </p:sp>
      <p:sp>
        <p:nvSpPr>
          <p:cNvPr id="9" name="TextBox 8">
            <a:extLst>
              <a:ext uri="{FF2B5EF4-FFF2-40B4-BE49-F238E27FC236}">
                <a16:creationId xmlns:a16="http://schemas.microsoft.com/office/drawing/2014/main" id="{C2648848-9131-5F17-3A51-140F26284E70}"/>
              </a:ext>
            </a:extLst>
          </p:cNvPr>
          <p:cNvSpPr txBox="1"/>
          <p:nvPr/>
        </p:nvSpPr>
        <p:spPr>
          <a:xfrm>
            <a:off x="2469374" y="165053"/>
            <a:ext cx="964367" cy="338554"/>
          </a:xfrm>
          <a:prstGeom prst="rect">
            <a:avLst/>
          </a:prstGeom>
          <a:noFill/>
        </p:spPr>
        <p:txBody>
          <a:bodyPr wrap="none" rtlCol="0">
            <a:spAutoFit/>
          </a:bodyPr>
          <a:lstStyle/>
          <a:p>
            <a:r>
              <a:rPr lang="en-US" sz="16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NFATC1</a:t>
            </a:r>
            <a:endPar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9946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29AAE44-62F6-112A-D80B-D980E6B7BFA5}"/>
              </a:ext>
            </a:extLst>
          </p:cNvPr>
          <p:cNvPicPr>
            <a:picLocks noChangeAspect="1"/>
          </p:cNvPicPr>
          <p:nvPr/>
        </p:nvPicPr>
        <p:blipFill>
          <a:blip r:embed="rId2"/>
          <a:stretch>
            <a:fillRect/>
          </a:stretch>
        </p:blipFill>
        <p:spPr>
          <a:xfrm>
            <a:off x="115651" y="581616"/>
            <a:ext cx="4761150" cy="3775112"/>
          </a:xfrm>
          <a:prstGeom prst="rect">
            <a:avLst/>
          </a:prstGeom>
        </p:spPr>
      </p:pic>
      <p:sp>
        <p:nvSpPr>
          <p:cNvPr id="12" name="TextBox 11">
            <a:extLst>
              <a:ext uri="{FF2B5EF4-FFF2-40B4-BE49-F238E27FC236}">
                <a16:creationId xmlns:a16="http://schemas.microsoft.com/office/drawing/2014/main" id="{82A00AEE-7C33-4A8C-99EC-18B153A20EC8}"/>
              </a:ext>
            </a:extLst>
          </p:cNvPr>
          <p:cNvSpPr txBox="1"/>
          <p:nvPr/>
        </p:nvSpPr>
        <p:spPr>
          <a:xfrm>
            <a:off x="147735" y="323158"/>
            <a:ext cx="2295821"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 Calcium Signaling </a:t>
            </a:r>
          </a:p>
        </p:txBody>
      </p:sp>
      <p:pic>
        <p:nvPicPr>
          <p:cNvPr id="4" name="Picture 3">
            <a:extLst>
              <a:ext uri="{FF2B5EF4-FFF2-40B4-BE49-F238E27FC236}">
                <a16:creationId xmlns:a16="http://schemas.microsoft.com/office/drawing/2014/main" id="{EF3C887C-2B6A-93BF-AB5B-7FACA97BEF50}"/>
              </a:ext>
            </a:extLst>
          </p:cNvPr>
          <p:cNvPicPr>
            <a:picLocks noChangeAspect="1"/>
          </p:cNvPicPr>
          <p:nvPr/>
        </p:nvPicPr>
        <p:blipFill>
          <a:blip r:embed="rId3"/>
          <a:stretch>
            <a:fillRect/>
          </a:stretch>
        </p:blipFill>
        <p:spPr>
          <a:xfrm>
            <a:off x="4537841" y="2756721"/>
            <a:ext cx="2200498" cy="2552032"/>
          </a:xfrm>
          <a:prstGeom prst="rect">
            <a:avLst/>
          </a:prstGeom>
        </p:spPr>
      </p:pic>
      <p:pic>
        <p:nvPicPr>
          <p:cNvPr id="5" name="Picture 4">
            <a:extLst>
              <a:ext uri="{FF2B5EF4-FFF2-40B4-BE49-F238E27FC236}">
                <a16:creationId xmlns:a16="http://schemas.microsoft.com/office/drawing/2014/main" id="{05523867-D847-D2E3-6FFC-6E2D9810DC71}"/>
              </a:ext>
            </a:extLst>
          </p:cNvPr>
          <p:cNvPicPr>
            <a:picLocks noChangeAspect="1"/>
          </p:cNvPicPr>
          <p:nvPr/>
        </p:nvPicPr>
        <p:blipFill rotWithShape="1">
          <a:blip r:embed="rId4"/>
          <a:srcRect l="18891" t="7548" r="48420" b="6494"/>
          <a:stretch/>
        </p:blipFill>
        <p:spPr>
          <a:xfrm>
            <a:off x="5110443" y="78140"/>
            <a:ext cx="1599822" cy="1943675"/>
          </a:xfrm>
          <a:prstGeom prst="rect">
            <a:avLst/>
          </a:prstGeom>
        </p:spPr>
      </p:pic>
      <p:sp>
        <p:nvSpPr>
          <p:cNvPr id="8" name="TextBox 7">
            <a:extLst>
              <a:ext uri="{FF2B5EF4-FFF2-40B4-BE49-F238E27FC236}">
                <a16:creationId xmlns:a16="http://schemas.microsoft.com/office/drawing/2014/main" id="{51D190D2-A637-7E91-95DA-DBB593792CC4}"/>
              </a:ext>
            </a:extLst>
          </p:cNvPr>
          <p:cNvSpPr txBox="1"/>
          <p:nvPr/>
        </p:nvSpPr>
        <p:spPr>
          <a:xfrm>
            <a:off x="147735" y="4742090"/>
            <a:ext cx="2148345" cy="338554"/>
          </a:xfrm>
          <a:prstGeom prst="rect">
            <a:avLst/>
          </a:prstGeom>
          <a:noFill/>
        </p:spPr>
        <p:txBody>
          <a:bodyPr wrap="none" rtlCol="0">
            <a:spAutoFit/>
          </a:bodyPr>
          <a:lstStyle/>
          <a:p>
            <a:r>
              <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D) Netrin Signaling  </a:t>
            </a:r>
          </a:p>
        </p:txBody>
      </p:sp>
      <p:sp>
        <p:nvSpPr>
          <p:cNvPr id="9" name="TextBox 8">
            <a:extLst>
              <a:ext uri="{FF2B5EF4-FFF2-40B4-BE49-F238E27FC236}">
                <a16:creationId xmlns:a16="http://schemas.microsoft.com/office/drawing/2014/main" id="{C2648848-9131-5F17-3A51-140F26284E70}"/>
              </a:ext>
            </a:extLst>
          </p:cNvPr>
          <p:cNvSpPr txBox="1"/>
          <p:nvPr/>
        </p:nvSpPr>
        <p:spPr>
          <a:xfrm>
            <a:off x="2469374" y="165053"/>
            <a:ext cx="964367" cy="338554"/>
          </a:xfrm>
          <a:prstGeom prst="rect">
            <a:avLst/>
          </a:prstGeom>
          <a:noFill/>
        </p:spPr>
        <p:txBody>
          <a:bodyPr wrap="none" rtlCol="0">
            <a:spAutoFit/>
          </a:bodyPr>
          <a:lstStyle/>
          <a:p>
            <a:r>
              <a:rPr lang="en-US" sz="16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NFATC2</a:t>
            </a:r>
            <a:endParaRPr lang="en-US"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AA2E40F-CEF2-993F-3045-BFE852C42C44}"/>
              </a:ext>
            </a:extLst>
          </p:cNvPr>
          <p:cNvPicPr>
            <a:picLocks noChangeAspect="1"/>
          </p:cNvPicPr>
          <p:nvPr/>
        </p:nvPicPr>
        <p:blipFill>
          <a:blip r:embed="rId5"/>
          <a:stretch>
            <a:fillRect/>
          </a:stretch>
        </p:blipFill>
        <p:spPr>
          <a:xfrm>
            <a:off x="119661" y="5273321"/>
            <a:ext cx="6061122" cy="3741721"/>
          </a:xfrm>
          <a:prstGeom prst="rect">
            <a:avLst/>
          </a:prstGeom>
        </p:spPr>
      </p:pic>
    </p:spTree>
    <p:extLst>
      <p:ext uri="{BB962C8B-B14F-4D97-AF65-F5344CB8AC3E}">
        <p14:creationId xmlns:p14="http://schemas.microsoft.com/office/powerpoint/2010/main" val="364838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8F0D34-55E2-442F-BED9-B3A94DA68D21}"/>
              </a:ext>
            </a:extLst>
          </p:cNvPr>
          <p:cNvSpPr txBox="1"/>
          <p:nvPr/>
        </p:nvSpPr>
        <p:spPr>
          <a:xfrm>
            <a:off x="12700" y="533400"/>
            <a:ext cx="6865620" cy="1015663"/>
          </a:xfrm>
          <a:prstGeom prst="rect">
            <a:avLst/>
          </a:prstGeom>
          <a:noFill/>
        </p:spPr>
        <p:txBody>
          <a:bodyPr wrap="square" rtlCol="0">
            <a:spAutoFit/>
          </a:bodyPr>
          <a:lstStyle/>
          <a:p>
            <a:pPr algn="just"/>
            <a:r>
              <a:rPr lang="en-US" sz="1200" b="1" dirty="0">
                <a:latin typeface="Times New Roman" panose="02020603050405020304" pitchFamily="18" charset="0"/>
                <a:cs typeface="Times New Roman" panose="02020603050405020304" pitchFamily="18" charset="0"/>
              </a:rPr>
              <a:t>Supplementary Figure 9.</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Gene network analysis showing the regulatory effects of</a:t>
            </a:r>
            <a:r>
              <a:rPr lang="en-US" sz="1200" dirty="0">
                <a:latin typeface="Times New Roman" panose="02020603050405020304" pitchFamily="18" charset="0"/>
                <a:cs typeface="Times New Roman" panose="02020603050405020304" pitchFamily="18" charset="0"/>
              </a:rPr>
              <a:t> A) Calcium Signaling and B) Netrin signaling for the </a:t>
            </a:r>
            <a:r>
              <a:rPr lang="en-US" sz="1200" i="1" dirty="0">
                <a:latin typeface="Times New Roman" panose="02020603050405020304" pitchFamily="18" charset="0"/>
                <a:cs typeface="Times New Roman" panose="02020603050405020304" pitchFamily="18" charset="0"/>
              </a:rPr>
              <a:t>NFATC1</a:t>
            </a:r>
            <a:r>
              <a:rPr lang="en-US" sz="1200" dirty="0">
                <a:latin typeface="Times New Roman" panose="02020603050405020304" pitchFamily="18" charset="0"/>
                <a:cs typeface="Times New Roman" panose="02020603050405020304" pitchFamily="18" charset="0"/>
              </a:rPr>
              <a:t> gene C) Calcium Signaling and D) Netrin signaling for </a:t>
            </a:r>
            <a:r>
              <a:rPr lang="en-US" sz="1200" i="1" dirty="0">
                <a:latin typeface="Times New Roman" panose="02020603050405020304" pitchFamily="18" charset="0"/>
                <a:cs typeface="Times New Roman" panose="02020603050405020304" pitchFamily="18" charset="0"/>
              </a:rPr>
              <a:t>NFATC2</a:t>
            </a:r>
            <a:r>
              <a:rPr lang="en-US" sz="1200" dirty="0">
                <a:latin typeface="Times New Roman" panose="02020603050405020304" pitchFamily="18" charset="0"/>
                <a:cs typeface="Times New Roman" panose="02020603050405020304" pitchFamily="18" charset="0"/>
              </a:rPr>
              <a:t> in context of poverty status associated with Lifetime discrimination CpG sites among White participants. The relationship among the genes is represented by lines with solid lines being the direct association and dotted lines being the indirect association.</a:t>
            </a:r>
          </a:p>
        </p:txBody>
      </p:sp>
    </p:spTree>
    <p:extLst>
      <p:ext uri="{BB962C8B-B14F-4D97-AF65-F5344CB8AC3E}">
        <p14:creationId xmlns:p14="http://schemas.microsoft.com/office/powerpoint/2010/main" val="340184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9639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101340"/>
            <a:ext cx="1310640" cy="523220"/>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a:p>
            <a:endParaRPr lang="en-US" sz="1400" b="1" dirty="0">
              <a:latin typeface="Times New Roman" pitchFamily="18" charset="0"/>
              <a:cs typeface="Times New Roman" pitchFamily="18" charset="0"/>
            </a:endParaRPr>
          </a:p>
        </p:txBody>
      </p:sp>
      <p:sp>
        <p:nvSpPr>
          <p:cNvPr id="21" name="Rectangle 20">
            <a:extLst>
              <a:ext uri="{FF2B5EF4-FFF2-40B4-BE49-F238E27FC236}">
                <a16:creationId xmlns:a16="http://schemas.microsoft.com/office/drawing/2014/main" id="{F981B0AB-9613-434D-829D-88B2283D38D2}"/>
              </a:ext>
            </a:extLst>
          </p:cNvPr>
          <p:cNvSpPr/>
          <p:nvPr/>
        </p:nvSpPr>
        <p:spPr>
          <a:xfrm>
            <a:off x="26670" y="6364909"/>
            <a:ext cx="4164329" cy="307777"/>
          </a:xfrm>
          <a:prstGeom prst="rect">
            <a:avLst/>
          </a:prstGeom>
        </p:spPr>
        <p:txBody>
          <a:bodyPr wrap="square">
            <a:spAutoFit/>
          </a:bodyPr>
          <a:lstStyle/>
          <a:p>
            <a:pPr lvl="0" algn="just" fontAlgn="base">
              <a:spcBef>
                <a:spcPct val="0"/>
              </a:spcBef>
              <a:spcAft>
                <a:spcPct val="0"/>
              </a:spcAft>
            </a:pPr>
            <a:r>
              <a:rPr lang="en-US" sz="1400" b="1" dirty="0">
                <a:cs typeface="Times New Roman" panose="02020603050405020304" pitchFamily="18" charset="0"/>
              </a:rPr>
              <a:t>Supplementary Figure 1</a:t>
            </a:r>
            <a:r>
              <a:rPr lang="en-US" sz="1400" b="1" dirty="0">
                <a:ea typeface="Times New Roman" pitchFamily="18" charset="0"/>
                <a:cs typeface="Times New Roman" pitchFamily="18" charset="0"/>
              </a:rPr>
              <a:t>. </a:t>
            </a:r>
            <a:r>
              <a:rPr lang="en-US" sz="1400" b="1" dirty="0"/>
              <a:t>Q-Q Plot association of age</a:t>
            </a:r>
            <a:r>
              <a:rPr lang="en-US" sz="1400" b="1" dirty="0">
                <a:ea typeface="Times New Roman" pitchFamily="18" charset="0"/>
                <a:cs typeface="Times New Roman" pitchFamily="18" charset="0"/>
              </a:rPr>
              <a:t> </a:t>
            </a:r>
            <a:endParaRPr lang="en-US" sz="1400" b="1" dirty="0">
              <a:cs typeface="Times New Roman" panose="02020603050405020304" pitchFamily="18" charset="0"/>
            </a:endParaRPr>
          </a:p>
        </p:txBody>
      </p:sp>
      <p:pic>
        <p:nvPicPr>
          <p:cNvPr id="10" name="Picture 9">
            <a:extLst>
              <a:ext uri="{FF2B5EF4-FFF2-40B4-BE49-F238E27FC236}">
                <a16:creationId xmlns:a16="http://schemas.microsoft.com/office/drawing/2014/main" id="{50F5624E-17C4-4C66-9C51-8BDD0BBE68F2}"/>
              </a:ext>
            </a:extLst>
          </p:cNvPr>
          <p:cNvPicPr>
            <a:picLocks noChangeAspect="1"/>
          </p:cNvPicPr>
          <p:nvPr/>
        </p:nvPicPr>
        <p:blipFill rotWithShape="1">
          <a:blip r:embed="rId2">
            <a:extLst>
              <a:ext uri="{28A0092B-C50C-407E-A947-70E740481C1C}">
                <a14:useLocalDpi xmlns:a14="http://schemas.microsoft.com/office/drawing/2010/main" val="0"/>
              </a:ext>
            </a:extLst>
          </a:blip>
          <a:srcRect t="7282" b="50669"/>
          <a:stretch/>
        </p:blipFill>
        <p:spPr>
          <a:xfrm>
            <a:off x="84342" y="650401"/>
            <a:ext cx="6773658" cy="2144651"/>
          </a:xfrm>
          <a:prstGeom prst="rect">
            <a:avLst/>
          </a:prstGeom>
        </p:spPr>
      </p:pic>
      <p:pic>
        <p:nvPicPr>
          <p:cNvPr id="12" name="Picture 11">
            <a:extLst>
              <a:ext uri="{FF2B5EF4-FFF2-40B4-BE49-F238E27FC236}">
                <a16:creationId xmlns:a16="http://schemas.microsoft.com/office/drawing/2014/main" id="{E826AA9F-260F-441B-A1F3-08C4DDAEAF6B}"/>
              </a:ext>
            </a:extLst>
          </p:cNvPr>
          <p:cNvPicPr>
            <a:picLocks noChangeAspect="1"/>
          </p:cNvPicPr>
          <p:nvPr/>
        </p:nvPicPr>
        <p:blipFill rotWithShape="1">
          <a:blip r:embed="rId3">
            <a:extLst>
              <a:ext uri="{28A0092B-C50C-407E-A947-70E740481C1C}">
                <a14:useLocalDpi xmlns:a14="http://schemas.microsoft.com/office/drawing/2010/main" val="0"/>
              </a:ext>
            </a:extLst>
          </a:blip>
          <a:srcRect t="7397" r="1077" b="51209"/>
          <a:stretch/>
        </p:blipFill>
        <p:spPr>
          <a:xfrm>
            <a:off x="84342" y="3715405"/>
            <a:ext cx="6688481" cy="2144650"/>
          </a:xfrm>
          <a:prstGeom prst="rect">
            <a:avLst/>
          </a:prstGeom>
        </p:spPr>
      </p:pic>
      <p:sp>
        <p:nvSpPr>
          <p:cNvPr id="2" name="TextBox 1">
            <a:extLst>
              <a:ext uri="{FF2B5EF4-FFF2-40B4-BE49-F238E27FC236}">
                <a16:creationId xmlns:a16="http://schemas.microsoft.com/office/drawing/2014/main" id="{BDD228E0-8676-43E9-50D5-089B1EB9610F}"/>
              </a:ext>
            </a:extLst>
          </p:cNvPr>
          <p:cNvSpPr txBox="1"/>
          <p:nvPr/>
        </p:nvSpPr>
        <p:spPr>
          <a:xfrm>
            <a:off x="81837" y="6672686"/>
            <a:ext cx="6688481" cy="1661993"/>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Q-Q Plot association of age and individual CpG based values</a:t>
            </a:r>
          </a:p>
          <a:p>
            <a:r>
              <a:rPr lang="en-US" sz="1400" dirty="0">
                <a:latin typeface="Times New Roman" panose="02020603050405020304" pitchFamily="18" charset="0"/>
                <a:cs typeface="Times New Roman" panose="02020603050405020304" pitchFamily="18" charset="0"/>
              </a:rPr>
              <a:t>for participants reporting discrimination on the following discrimination </a:t>
            </a:r>
          </a:p>
          <a:p>
            <a:r>
              <a:rPr lang="en-US" sz="1400" dirty="0">
                <a:latin typeface="Times New Roman" panose="02020603050405020304" pitchFamily="18" charset="0"/>
                <a:cs typeface="Times New Roman" panose="02020603050405020304" pitchFamily="18" charset="0"/>
              </a:rPr>
              <a:t>scales: A) Sources of discrimination, B) Lifetime Discrimination, C) Gender Discrimination, D) Racial discrimination, E.) Everyday discrimination, F) Coping with discrimination.  Green dots and red dots represent </a:t>
            </a:r>
            <a:r>
              <a:rPr lang="en-US" sz="1400" dirty="0" err="1">
                <a:latin typeface="Times New Roman" panose="02020603050405020304" pitchFamily="18" charset="0"/>
                <a:cs typeface="Times New Roman" panose="02020603050405020304" pitchFamily="18" charset="0"/>
              </a:rPr>
              <a:t>CpGs</a:t>
            </a:r>
            <a:r>
              <a:rPr lang="en-US" sz="1400" dirty="0">
                <a:latin typeface="Times New Roman" panose="02020603050405020304" pitchFamily="18" charset="0"/>
                <a:cs typeface="Times New Roman" panose="02020603050405020304" pitchFamily="18" charset="0"/>
              </a:rPr>
              <a:t> that are significantly differentially methylated.  Black dots are not significant.</a:t>
            </a:r>
          </a:p>
          <a:p>
            <a:r>
              <a:rPr lang="en-US" dirty="0"/>
              <a:t> </a:t>
            </a:r>
          </a:p>
        </p:txBody>
      </p:sp>
    </p:spTree>
    <p:extLst>
      <p:ext uri="{BB962C8B-B14F-4D97-AF65-F5344CB8AC3E}">
        <p14:creationId xmlns:p14="http://schemas.microsoft.com/office/powerpoint/2010/main" val="3133013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2D2006-2CA0-4347-8615-0151F3BFFFBE}"/>
              </a:ext>
            </a:extLst>
          </p:cNvPr>
          <p:cNvSpPr txBox="1"/>
          <p:nvPr/>
        </p:nvSpPr>
        <p:spPr>
          <a:xfrm>
            <a:off x="106680" y="30480"/>
            <a:ext cx="11125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endParaRPr lang="en-US" sz="1400" b="1" dirty="0">
              <a:latin typeface="Times New Roman" pitchFamily="18" charset="0"/>
              <a:cs typeface="Times New Roman" pitchFamily="18" charset="0"/>
            </a:endParaRPr>
          </a:p>
        </p:txBody>
      </p:sp>
      <p:sp>
        <p:nvSpPr>
          <p:cNvPr id="14" name="TextBox 13">
            <a:extLst>
              <a:ext uri="{FF2B5EF4-FFF2-40B4-BE49-F238E27FC236}">
                <a16:creationId xmlns:a16="http://schemas.microsoft.com/office/drawing/2014/main" id="{7C16B17A-A3DD-4715-A292-51F1654ECBFD}"/>
              </a:ext>
            </a:extLst>
          </p:cNvPr>
          <p:cNvSpPr txBox="1"/>
          <p:nvPr/>
        </p:nvSpPr>
        <p:spPr>
          <a:xfrm>
            <a:off x="106680" y="2084903"/>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id="{BEC0DD71-8EBF-4E17-B692-820EAEE3F4FF}"/>
              </a:ext>
            </a:extLst>
          </p:cNvPr>
          <p:cNvPicPr>
            <a:picLocks noChangeAspect="1"/>
          </p:cNvPicPr>
          <p:nvPr/>
        </p:nvPicPr>
        <p:blipFill>
          <a:blip r:embed="rId2"/>
          <a:stretch>
            <a:fillRect/>
          </a:stretch>
        </p:blipFill>
        <p:spPr>
          <a:xfrm>
            <a:off x="38100" y="258094"/>
            <a:ext cx="3314700" cy="1824488"/>
          </a:xfrm>
          <a:prstGeom prst="rect">
            <a:avLst/>
          </a:prstGeom>
        </p:spPr>
      </p:pic>
      <p:pic>
        <p:nvPicPr>
          <p:cNvPr id="8" name="Picture 7">
            <a:extLst>
              <a:ext uri="{FF2B5EF4-FFF2-40B4-BE49-F238E27FC236}">
                <a16:creationId xmlns:a16="http://schemas.microsoft.com/office/drawing/2014/main" id="{9E14CDEE-D319-41E6-B57D-41CE7232AA79}"/>
              </a:ext>
            </a:extLst>
          </p:cNvPr>
          <p:cNvPicPr>
            <a:picLocks noChangeAspect="1"/>
          </p:cNvPicPr>
          <p:nvPr/>
        </p:nvPicPr>
        <p:blipFill>
          <a:blip r:embed="rId3"/>
          <a:stretch>
            <a:fillRect/>
          </a:stretch>
        </p:blipFill>
        <p:spPr>
          <a:xfrm>
            <a:off x="3329940" y="258095"/>
            <a:ext cx="3429001" cy="1824488"/>
          </a:xfrm>
          <a:prstGeom prst="rect">
            <a:avLst/>
          </a:prstGeom>
        </p:spPr>
      </p:pic>
      <p:pic>
        <p:nvPicPr>
          <p:cNvPr id="9" name="Picture 8">
            <a:extLst>
              <a:ext uri="{FF2B5EF4-FFF2-40B4-BE49-F238E27FC236}">
                <a16:creationId xmlns:a16="http://schemas.microsoft.com/office/drawing/2014/main" id="{90151530-AA67-4D8B-83A4-05843009DC76}"/>
              </a:ext>
            </a:extLst>
          </p:cNvPr>
          <p:cNvPicPr>
            <a:picLocks noChangeAspect="1"/>
          </p:cNvPicPr>
          <p:nvPr/>
        </p:nvPicPr>
        <p:blipFill>
          <a:blip r:embed="rId4"/>
          <a:stretch>
            <a:fillRect/>
          </a:stretch>
        </p:blipFill>
        <p:spPr>
          <a:xfrm>
            <a:off x="1" y="2360711"/>
            <a:ext cx="3307170" cy="1973846"/>
          </a:xfrm>
          <a:prstGeom prst="rect">
            <a:avLst/>
          </a:prstGeom>
        </p:spPr>
      </p:pic>
      <p:pic>
        <p:nvPicPr>
          <p:cNvPr id="11" name="Picture 10">
            <a:extLst>
              <a:ext uri="{FF2B5EF4-FFF2-40B4-BE49-F238E27FC236}">
                <a16:creationId xmlns:a16="http://schemas.microsoft.com/office/drawing/2014/main" id="{A5D99D56-36BC-4E91-B040-CCDE89E7F11B}"/>
              </a:ext>
            </a:extLst>
          </p:cNvPr>
          <p:cNvPicPr>
            <a:picLocks noChangeAspect="1"/>
          </p:cNvPicPr>
          <p:nvPr/>
        </p:nvPicPr>
        <p:blipFill>
          <a:blip r:embed="rId5"/>
          <a:stretch>
            <a:fillRect/>
          </a:stretch>
        </p:blipFill>
        <p:spPr>
          <a:xfrm>
            <a:off x="3329939" y="2354580"/>
            <a:ext cx="3467099" cy="1973846"/>
          </a:xfrm>
          <a:prstGeom prst="rect">
            <a:avLst/>
          </a:prstGeom>
        </p:spPr>
      </p:pic>
      <p:sp>
        <p:nvSpPr>
          <p:cNvPr id="17" name="TextBox 16">
            <a:extLst>
              <a:ext uri="{FF2B5EF4-FFF2-40B4-BE49-F238E27FC236}">
                <a16:creationId xmlns:a16="http://schemas.microsoft.com/office/drawing/2014/main" id="{07F21C95-D065-43F9-A1FB-3C75B2831D9B}"/>
              </a:ext>
            </a:extLst>
          </p:cNvPr>
          <p:cNvSpPr txBox="1"/>
          <p:nvPr/>
        </p:nvSpPr>
        <p:spPr>
          <a:xfrm>
            <a:off x="106679" y="4203263"/>
            <a:ext cx="1112521"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06680" y="6408420"/>
            <a:ext cx="10363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Rdisc</a:t>
            </a:r>
            <a:endParaRPr lang="en-US" sz="1400" b="1" dirty="0">
              <a:latin typeface="Times New Roman" pitchFamily="18" charset="0"/>
              <a:cs typeface="Times New Roman" pitchFamily="18" charset="0"/>
            </a:endParaRPr>
          </a:p>
        </p:txBody>
      </p:sp>
      <p:pic>
        <p:nvPicPr>
          <p:cNvPr id="16" name="Picture 15">
            <a:extLst>
              <a:ext uri="{FF2B5EF4-FFF2-40B4-BE49-F238E27FC236}">
                <a16:creationId xmlns:a16="http://schemas.microsoft.com/office/drawing/2014/main" id="{554B6415-C030-498D-A99E-B4DDCD66E5E9}"/>
              </a:ext>
            </a:extLst>
          </p:cNvPr>
          <p:cNvPicPr>
            <a:picLocks noChangeAspect="1"/>
          </p:cNvPicPr>
          <p:nvPr/>
        </p:nvPicPr>
        <p:blipFill>
          <a:blip r:embed="rId6"/>
          <a:stretch>
            <a:fillRect/>
          </a:stretch>
        </p:blipFill>
        <p:spPr>
          <a:xfrm>
            <a:off x="38100" y="4480144"/>
            <a:ext cx="3269071" cy="1928275"/>
          </a:xfrm>
          <a:prstGeom prst="rect">
            <a:avLst/>
          </a:prstGeom>
        </p:spPr>
      </p:pic>
      <p:pic>
        <p:nvPicPr>
          <p:cNvPr id="18" name="Picture 17">
            <a:extLst>
              <a:ext uri="{FF2B5EF4-FFF2-40B4-BE49-F238E27FC236}">
                <a16:creationId xmlns:a16="http://schemas.microsoft.com/office/drawing/2014/main" id="{0A71C589-333D-4ACD-BE57-41F8110E8561}"/>
              </a:ext>
            </a:extLst>
          </p:cNvPr>
          <p:cNvPicPr>
            <a:picLocks noChangeAspect="1"/>
          </p:cNvPicPr>
          <p:nvPr/>
        </p:nvPicPr>
        <p:blipFill>
          <a:blip r:embed="rId7"/>
          <a:stretch>
            <a:fillRect/>
          </a:stretch>
        </p:blipFill>
        <p:spPr>
          <a:xfrm>
            <a:off x="3291841" y="4511039"/>
            <a:ext cx="3467100" cy="1897380"/>
          </a:xfrm>
          <a:prstGeom prst="rect">
            <a:avLst/>
          </a:prstGeom>
        </p:spPr>
      </p:pic>
      <p:pic>
        <p:nvPicPr>
          <p:cNvPr id="19" name="Picture 18">
            <a:extLst>
              <a:ext uri="{FF2B5EF4-FFF2-40B4-BE49-F238E27FC236}">
                <a16:creationId xmlns:a16="http://schemas.microsoft.com/office/drawing/2014/main" id="{DB104AA2-E479-4FC2-A24F-71420F36B393}"/>
              </a:ext>
            </a:extLst>
          </p:cNvPr>
          <p:cNvPicPr>
            <a:picLocks noChangeAspect="1"/>
          </p:cNvPicPr>
          <p:nvPr/>
        </p:nvPicPr>
        <p:blipFill>
          <a:blip r:embed="rId8"/>
          <a:stretch>
            <a:fillRect/>
          </a:stretch>
        </p:blipFill>
        <p:spPr>
          <a:xfrm>
            <a:off x="38100" y="6766559"/>
            <a:ext cx="3253741" cy="2031931"/>
          </a:xfrm>
          <a:prstGeom prst="rect">
            <a:avLst/>
          </a:prstGeom>
        </p:spPr>
      </p:pic>
      <p:pic>
        <p:nvPicPr>
          <p:cNvPr id="21" name="Picture 20">
            <a:extLst>
              <a:ext uri="{FF2B5EF4-FFF2-40B4-BE49-F238E27FC236}">
                <a16:creationId xmlns:a16="http://schemas.microsoft.com/office/drawing/2014/main" id="{092C4C1A-53B2-4F2B-8CDC-EF76318B37A2}"/>
              </a:ext>
            </a:extLst>
          </p:cNvPr>
          <p:cNvPicPr>
            <a:picLocks noChangeAspect="1"/>
          </p:cNvPicPr>
          <p:nvPr/>
        </p:nvPicPr>
        <p:blipFill>
          <a:blip r:embed="rId9"/>
          <a:stretch>
            <a:fillRect/>
          </a:stretch>
        </p:blipFill>
        <p:spPr>
          <a:xfrm>
            <a:off x="3352800" y="6766560"/>
            <a:ext cx="3444240" cy="2031930"/>
          </a:xfrm>
          <a:prstGeom prst="rect">
            <a:avLst/>
          </a:prstGeom>
        </p:spPr>
      </p:pic>
    </p:spTree>
    <p:extLst>
      <p:ext uri="{BB962C8B-B14F-4D97-AF65-F5344CB8AC3E}">
        <p14:creationId xmlns:p14="http://schemas.microsoft.com/office/powerpoint/2010/main" val="1180504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10401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101340"/>
            <a:ext cx="9296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p:txBody>
      </p:sp>
      <p:pic>
        <p:nvPicPr>
          <p:cNvPr id="3" name="Picture 2">
            <a:extLst>
              <a:ext uri="{FF2B5EF4-FFF2-40B4-BE49-F238E27FC236}">
                <a16:creationId xmlns:a16="http://schemas.microsoft.com/office/drawing/2014/main" id="{F26C71CD-6C50-47E9-8575-CD7D7F9FDA6D}"/>
              </a:ext>
            </a:extLst>
          </p:cNvPr>
          <p:cNvPicPr>
            <a:picLocks noChangeAspect="1"/>
          </p:cNvPicPr>
          <p:nvPr/>
        </p:nvPicPr>
        <p:blipFill>
          <a:blip r:embed="rId2"/>
          <a:stretch>
            <a:fillRect/>
          </a:stretch>
        </p:blipFill>
        <p:spPr>
          <a:xfrm>
            <a:off x="60960" y="639748"/>
            <a:ext cx="3455671" cy="2179652"/>
          </a:xfrm>
          <a:prstGeom prst="rect">
            <a:avLst/>
          </a:prstGeom>
        </p:spPr>
      </p:pic>
      <p:pic>
        <p:nvPicPr>
          <p:cNvPr id="4" name="Picture 3">
            <a:extLst>
              <a:ext uri="{FF2B5EF4-FFF2-40B4-BE49-F238E27FC236}">
                <a16:creationId xmlns:a16="http://schemas.microsoft.com/office/drawing/2014/main" id="{41BCDF8A-F677-4D6B-9572-9ABA3131F9C1}"/>
              </a:ext>
            </a:extLst>
          </p:cNvPr>
          <p:cNvPicPr>
            <a:picLocks noChangeAspect="1"/>
          </p:cNvPicPr>
          <p:nvPr/>
        </p:nvPicPr>
        <p:blipFill>
          <a:blip r:embed="rId3"/>
          <a:stretch>
            <a:fillRect/>
          </a:stretch>
        </p:blipFill>
        <p:spPr>
          <a:xfrm>
            <a:off x="3516631" y="639747"/>
            <a:ext cx="3341368" cy="2179652"/>
          </a:xfrm>
          <a:prstGeom prst="rect">
            <a:avLst/>
          </a:prstGeom>
        </p:spPr>
      </p:pic>
      <p:pic>
        <p:nvPicPr>
          <p:cNvPr id="5" name="Picture 4">
            <a:extLst>
              <a:ext uri="{FF2B5EF4-FFF2-40B4-BE49-F238E27FC236}">
                <a16:creationId xmlns:a16="http://schemas.microsoft.com/office/drawing/2014/main" id="{6A9143B6-6DC7-4E6E-8802-B6239CF3D356}"/>
              </a:ext>
            </a:extLst>
          </p:cNvPr>
          <p:cNvPicPr>
            <a:picLocks noChangeAspect="1"/>
          </p:cNvPicPr>
          <p:nvPr/>
        </p:nvPicPr>
        <p:blipFill>
          <a:blip r:embed="rId4"/>
          <a:stretch>
            <a:fillRect/>
          </a:stretch>
        </p:blipFill>
        <p:spPr>
          <a:xfrm>
            <a:off x="26670" y="3492818"/>
            <a:ext cx="3402330" cy="2371607"/>
          </a:xfrm>
          <a:prstGeom prst="rect">
            <a:avLst/>
          </a:prstGeom>
        </p:spPr>
      </p:pic>
      <p:pic>
        <p:nvPicPr>
          <p:cNvPr id="6" name="Picture 5">
            <a:extLst>
              <a:ext uri="{FF2B5EF4-FFF2-40B4-BE49-F238E27FC236}">
                <a16:creationId xmlns:a16="http://schemas.microsoft.com/office/drawing/2014/main" id="{6F3971ED-F2D0-46EE-9DDC-86FA0F6331CA}"/>
              </a:ext>
            </a:extLst>
          </p:cNvPr>
          <p:cNvPicPr>
            <a:picLocks noChangeAspect="1"/>
          </p:cNvPicPr>
          <p:nvPr/>
        </p:nvPicPr>
        <p:blipFill>
          <a:blip r:embed="rId5"/>
          <a:stretch>
            <a:fillRect/>
          </a:stretch>
        </p:blipFill>
        <p:spPr>
          <a:xfrm>
            <a:off x="3417569" y="3492817"/>
            <a:ext cx="3402330" cy="2371607"/>
          </a:xfrm>
          <a:prstGeom prst="rect">
            <a:avLst/>
          </a:prstGeom>
        </p:spPr>
      </p:pic>
      <p:sp>
        <p:nvSpPr>
          <p:cNvPr id="9" name="Rectangle 8">
            <a:extLst>
              <a:ext uri="{FF2B5EF4-FFF2-40B4-BE49-F238E27FC236}">
                <a16:creationId xmlns:a16="http://schemas.microsoft.com/office/drawing/2014/main" id="{D0F1BEEF-3481-4AD1-8DAA-5702E948C197}"/>
              </a:ext>
            </a:extLst>
          </p:cNvPr>
          <p:cNvSpPr/>
          <p:nvPr/>
        </p:nvSpPr>
        <p:spPr>
          <a:xfrm>
            <a:off x="-75566" y="6088559"/>
            <a:ext cx="3885566" cy="276999"/>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2</a:t>
            </a:r>
            <a:r>
              <a:rPr lang="en-US" sz="12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Q-Q Plot association of race</a:t>
            </a:r>
            <a:r>
              <a:rPr lang="en-US" sz="12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b="1"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3FD099F5-DA54-FCBA-A1C5-C581303CCE5C}"/>
              </a:ext>
            </a:extLst>
          </p:cNvPr>
          <p:cNvSpPr txBox="1"/>
          <p:nvPr/>
        </p:nvSpPr>
        <p:spPr>
          <a:xfrm>
            <a:off x="-75565" y="6365558"/>
            <a:ext cx="6781166" cy="1661993"/>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Q-Q Plot association of race and individual CpG based values</a:t>
            </a:r>
          </a:p>
          <a:p>
            <a:r>
              <a:rPr lang="en-US" sz="1400" dirty="0">
                <a:latin typeface="Times New Roman" panose="02020603050405020304" pitchFamily="18" charset="0"/>
                <a:cs typeface="Times New Roman" panose="02020603050405020304" pitchFamily="18" charset="0"/>
              </a:rPr>
              <a:t>for participants reporting discrimination on the following discrimination </a:t>
            </a:r>
          </a:p>
          <a:p>
            <a:r>
              <a:rPr lang="en-US" sz="1400" dirty="0">
                <a:latin typeface="Times New Roman" panose="02020603050405020304" pitchFamily="18" charset="0"/>
                <a:cs typeface="Times New Roman" panose="02020603050405020304" pitchFamily="18" charset="0"/>
              </a:rPr>
              <a:t>scales: A) Sources of discrimination, B) Lifetime Discrimination, C) Gender Discrimination, D) Racial discrimination, E.) Everyday discrimination, F) Coping with discrimination.  Green dots and red dots represent </a:t>
            </a:r>
            <a:r>
              <a:rPr lang="en-US" sz="1400" dirty="0" err="1">
                <a:latin typeface="Times New Roman" panose="02020603050405020304" pitchFamily="18" charset="0"/>
                <a:cs typeface="Times New Roman" panose="02020603050405020304" pitchFamily="18" charset="0"/>
              </a:rPr>
              <a:t>CpGs</a:t>
            </a:r>
            <a:r>
              <a:rPr lang="en-US" sz="1400" dirty="0">
                <a:latin typeface="Times New Roman" panose="02020603050405020304" pitchFamily="18" charset="0"/>
                <a:cs typeface="Times New Roman" panose="02020603050405020304" pitchFamily="18" charset="0"/>
              </a:rPr>
              <a:t> that are significantly differentially methylated.  Black dots are not significant.</a:t>
            </a:r>
          </a:p>
          <a:p>
            <a:endParaRPr lang="en-US" dirty="0"/>
          </a:p>
        </p:txBody>
      </p:sp>
    </p:spTree>
    <p:extLst>
      <p:ext uri="{BB962C8B-B14F-4D97-AF65-F5344CB8AC3E}">
        <p14:creationId xmlns:p14="http://schemas.microsoft.com/office/powerpoint/2010/main" val="14853717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2D2006-2CA0-4347-8615-0151F3BFFFBE}"/>
              </a:ext>
            </a:extLst>
          </p:cNvPr>
          <p:cNvSpPr txBox="1"/>
          <p:nvPr/>
        </p:nvSpPr>
        <p:spPr>
          <a:xfrm>
            <a:off x="106680" y="30480"/>
            <a:ext cx="10363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endParaRPr lang="en-US" sz="1400" b="1" dirty="0">
              <a:latin typeface="Times New Roman" pitchFamily="18" charset="0"/>
              <a:cs typeface="Times New Roman" pitchFamily="18" charset="0"/>
            </a:endParaRPr>
          </a:p>
        </p:txBody>
      </p:sp>
      <p:sp>
        <p:nvSpPr>
          <p:cNvPr id="14" name="TextBox 13">
            <a:extLst>
              <a:ext uri="{FF2B5EF4-FFF2-40B4-BE49-F238E27FC236}">
                <a16:creationId xmlns:a16="http://schemas.microsoft.com/office/drawing/2014/main" id="{7C16B17A-A3DD-4715-A292-51F1654ECBFD}"/>
              </a:ext>
            </a:extLst>
          </p:cNvPr>
          <p:cNvSpPr txBox="1"/>
          <p:nvPr/>
        </p:nvSpPr>
        <p:spPr>
          <a:xfrm>
            <a:off x="106680" y="2084903"/>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06680" y="6408420"/>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a:t>
            </a:r>
            <a:r>
              <a:rPr lang="en-US" sz="1400" b="1" dirty="0" err="1">
                <a:latin typeface="Times New Roman" pitchFamily="18" charset="0"/>
                <a:cs typeface="Times New Roman" pitchFamily="18" charset="0"/>
              </a:rPr>
              <a:t>Rdisc</a:t>
            </a:r>
            <a:endParaRPr lang="en-US" sz="1400" b="1" dirty="0">
              <a:latin typeface="Times New Roman" pitchFamily="18" charset="0"/>
              <a:cs typeface="Times New Roman" pitchFamily="18" charset="0"/>
            </a:endParaRPr>
          </a:p>
        </p:txBody>
      </p:sp>
      <p:pic>
        <p:nvPicPr>
          <p:cNvPr id="3" name="Picture 2">
            <a:extLst>
              <a:ext uri="{FF2B5EF4-FFF2-40B4-BE49-F238E27FC236}">
                <a16:creationId xmlns:a16="http://schemas.microsoft.com/office/drawing/2014/main" id="{51D054B3-8A35-40D0-BB36-52545DC06F5D}"/>
              </a:ext>
            </a:extLst>
          </p:cNvPr>
          <p:cNvPicPr>
            <a:picLocks noChangeAspect="1"/>
          </p:cNvPicPr>
          <p:nvPr/>
        </p:nvPicPr>
        <p:blipFill>
          <a:blip r:embed="rId2"/>
          <a:stretch>
            <a:fillRect/>
          </a:stretch>
        </p:blipFill>
        <p:spPr>
          <a:xfrm>
            <a:off x="38099" y="262770"/>
            <a:ext cx="3253742" cy="1819813"/>
          </a:xfrm>
          <a:prstGeom prst="rect">
            <a:avLst/>
          </a:prstGeom>
        </p:spPr>
      </p:pic>
      <p:pic>
        <p:nvPicPr>
          <p:cNvPr id="4" name="Picture 3">
            <a:extLst>
              <a:ext uri="{FF2B5EF4-FFF2-40B4-BE49-F238E27FC236}">
                <a16:creationId xmlns:a16="http://schemas.microsoft.com/office/drawing/2014/main" id="{8927F932-6666-4A3D-BC3B-BB047B049BCC}"/>
              </a:ext>
            </a:extLst>
          </p:cNvPr>
          <p:cNvPicPr>
            <a:picLocks noChangeAspect="1"/>
          </p:cNvPicPr>
          <p:nvPr/>
        </p:nvPicPr>
        <p:blipFill>
          <a:blip r:embed="rId3"/>
          <a:stretch>
            <a:fillRect/>
          </a:stretch>
        </p:blipFill>
        <p:spPr>
          <a:xfrm>
            <a:off x="3360422" y="262770"/>
            <a:ext cx="3398519" cy="1819813"/>
          </a:xfrm>
          <a:prstGeom prst="rect">
            <a:avLst/>
          </a:prstGeom>
        </p:spPr>
      </p:pic>
      <p:pic>
        <p:nvPicPr>
          <p:cNvPr id="6" name="Picture 5">
            <a:extLst>
              <a:ext uri="{FF2B5EF4-FFF2-40B4-BE49-F238E27FC236}">
                <a16:creationId xmlns:a16="http://schemas.microsoft.com/office/drawing/2014/main" id="{CFCE417B-52AA-4419-A39E-2416257287FC}"/>
              </a:ext>
            </a:extLst>
          </p:cNvPr>
          <p:cNvPicPr>
            <a:picLocks noChangeAspect="1"/>
          </p:cNvPicPr>
          <p:nvPr/>
        </p:nvPicPr>
        <p:blipFill>
          <a:blip r:embed="rId4"/>
          <a:stretch>
            <a:fillRect/>
          </a:stretch>
        </p:blipFill>
        <p:spPr>
          <a:xfrm>
            <a:off x="38099" y="2385327"/>
            <a:ext cx="3253742" cy="1943099"/>
          </a:xfrm>
          <a:prstGeom prst="rect">
            <a:avLst/>
          </a:prstGeom>
        </p:spPr>
      </p:pic>
      <p:sp>
        <p:nvSpPr>
          <p:cNvPr id="17" name="TextBox 16">
            <a:extLst>
              <a:ext uri="{FF2B5EF4-FFF2-40B4-BE49-F238E27FC236}">
                <a16:creationId xmlns:a16="http://schemas.microsoft.com/office/drawing/2014/main" id="{07F21C95-D065-43F9-A1FB-3C75B2831D9B}"/>
              </a:ext>
            </a:extLst>
          </p:cNvPr>
          <p:cNvSpPr txBox="1"/>
          <p:nvPr/>
        </p:nvSpPr>
        <p:spPr>
          <a:xfrm>
            <a:off x="182880" y="4203263"/>
            <a:ext cx="8839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pic>
        <p:nvPicPr>
          <p:cNvPr id="7" name="Picture 6">
            <a:extLst>
              <a:ext uri="{FF2B5EF4-FFF2-40B4-BE49-F238E27FC236}">
                <a16:creationId xmlns:a16="http://schemas.microsoft.com/office/drawing/2014/main" id="{FA1E6BAE-E985-4547-8FE0-E82F5373A96C}"/>
              </a:ext>
            </a:extLst>
          </p:cNvPr>
          <p:cNvPicPr>
            <a:picLocks noChangeAspect="1"/>
          </p:cNvPicPr>
          <p:nvPr/>
        </p:nvPicPr>
        <p:blipFill>
          <a:blip r:embed="rId5"/>
          <a:stretch>
            <a:fillRect/>
          </a:stretch>
        </p:blipFill>
        <p:spPr>
          <a:xfrm>
            <a:off x="3352757" y="2392680"/>
            <a:ext cx="3406184" cy="1966641"/>
          </a:xfrm>
          <a:prstGeom prst="rect">
            <a:avLst/>
          </a:prstGeom>
        </p:spPr>
      </p:pic>
      <p:pic>
        <p:nvPicPr>
          <p:cNvPr id="12" name="Picture 11">
            <a:extLst>
              <a:ext uri="{FF2B5EF4-FFF2-40B4-BE49-F238E27FC236}">
                <a16:creationId xmlns:a16="http://schemas.microsoft.com/office/drawing/2014/main" id="{53188BE5-AE81-4C8B-B4FE-610572E72E3E}"/>
              </a:ext>
            </a:extLst>
          </p:cNvPr>
          <p:cNvPicPr>
            <a:picLocks noChangeAspect="1"/>
          </p:cNvPicPr>
          <p:nvPr/>
        </p:nvPicPr>
        <p:blipFill>
          <a:blip r:embed="rId6"/>
          <a:stretch>
            <a:fillRect/>
          </a:stretch>
        </p:blipFill>
        <p:spPr>
          <a:xfrm>
            <a:off x="38099" y="4431188"/>
            <a:ext cx="3322323" cy="1977232"/>
          </a:xfrm>
          <a:prstGeom prst="rect">
            <a:avLst/>
          </a:prstGeom>
        </p:spPr>
      </p:pic>
      <p:pic>
        <p:nvPicPr>
          <p:cNvPr id="13" name="Picture 12">
            <a:extLst>
              <a:ext uri="{FF2B5EF4-FFF2-40B4-BE49-F238E27FC236}">
                <a16:creationId xmlns:a16="http://schemas.microsoft.com/office/drawing/2014/main" id="{9D406CB0-E27A-4360-8FC3-6BCA72E5B7BA}"/>
              </a:ext>
            </a:extLst>
          </p:cNvPr>
          <p:cNvPicPr>
            <a:picLocks noChangeAspect="1"/>
          </p:cNvPicPr>
          <p:nvPr/>
        </p:nvPicPr>
        <p:blipFill>
          <a:blip r:embed="rId7"/>
          <a:stretch>
            <a:fillRect/>
          </a:stretch>
        </p:blipFill>
        <p:spPr>
          <a:xfrm>
            <a:off x="3314701" y="4431189"/>
            <a:ext cx="3482340" cy="1977232"/>
          </a:xfrm>
          <a:prstGeom prst="rect">
            <a:avLst/>
          </a:prstGeom>
        </p:spPr>
      </p:pic>
      <p:pic>
        <p:nvPicPr>
          <p:cNvPr id="15" name="Picture 14">
            <a:extLst>
              <a:ext uri="{FF2B5EF4-FFF2-40B4-BE49-F238E27FC236}">
                <a16:creationId xmlns:a16="http://schemas.microsoft.com/office/drawing/2014/main" id="{2EC129F4-A713-418C-8092-111308128E3E}"/>
              </a:ext>
            </a:extLst>
          </p:cNvPr>
          <p:cNvPicPr>
            <a:picLocks noChangeAspect="1"/>
          </p:cNvPicPr>
          <p:nvPr/>
        </p:nvPicPr>
        <p:blipFill>
          <a:blip r:embed="rId8"/>
          <a:stretch>
            <a:fillRect/>
          </a:stretch>
        </p:blipFill>
        <p:spPr>
          <a:xfrm>
            <a:off x="38099" y="6702675"/>
            <a:ext cx="3375661" cy="2095815"/>
          </a:xfrm>
          <a:prstGeom prst="rect">
            <a:avLst/>
          </a:prstGeom>
        </p:spPr>
      </p:pic>
      <p:pic>
        <p:nvPicPr>
          <p:cNvPr id="22" name="Picture 21">
            <a:extLst>
              <a:ext uri="{FF2B5EF4-FFF2-40B4-BE49-F238E27FC236}">
                <a16:creationId xmlns:a16="http://schemas.microsoft.com/office/drawing/2014/main" id="{D6CA47C9-884C-4BC7-A461-8FDA7EF2CD26}"/>
              </a:ext>
            </a:extLst>
          </p:cNvPr>
          <p:cNvPicPr>
            <a:picLocks noChangeAspect="1"/>
          </p:cNvPicPr>
          <p:nvPr/>
        </p:nvPicPr>
        <p:blipFill>
          <a:blip r:embed="rId9"/>
          <a:stretch>
            <a:fillRect/>
          </a:stretch>
        </p:blipFill>
        <p:spPr>
          <a:xfrm>
            <a:off x="3428999" y="6716196"/>
            <a:ext cx="3390901" cy="2082293"/>
          </a:xfrm>
          <a:prstGeom prst="rect">
            <a:avLst/>
          </a:prstGeom>
        </p:spPr>
      </p:pic>
    </p:spTree>
    <p:extLst>
      <p:ext uri="{BB962C8B-B14F-4D97-AF65-F5344CB8AC3E}">
        <p14:creationId xmlns:p14="http://schemas.microsoft.com/office/powerpoint/2010/main" val="1107958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9639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101340"/>
            <a:ext cx="10820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id="{7A39CDC7-BD0B-45FA-869C-018623E9C2CE}"/>
              </a:ext>
            </a:extLst>
          </p:cNvPr>
          <p:cNvPicPr>
            <a:picLocks noChangeAspect="1"/>
          </p:cNvPicPr>
          <p:nvPr/>
        </p:nvPicPr>
        <p:blipFill>
          <a:blip r:embed="rId2"/>
          <a:stretch>
            <a:fillRect/>
          </a:stretch>
        </p:blipFill>
        <p:spPr>
          <a:xfrm>
            <a:off x="11431" y="639746"/>
            <a:ext cx="3417569" cy="2179652"/>
          </a:xfrm>
          <a:prstGeom prst="rect">
            <a:avLst/>
          </a:prstGeom>
        </p:spPr>
      </p:pic>
      <p:pic>
        <p:nvPicPr>
          <p:cNvPr id="7" name="Picture 6">
            <a:extLst>
              <a:ext uri="{FF2B5EF4-FFF2-40B4-BE49-F238E27FC236}">
                <a16:creationId xmlns:a16="http://schemas.microsoft.com/office/drawing/2014/main" id="{80427A63-0EC6-46D6-B8AE-0A095F2AAE80}"/>
              </a:ext>
            </a:extLst>
          </p:cNvPr>
          <p:cNvPicPr>
            <a:picLocks noChangeAspect="1"/>
          </p:cNvPicPr>
          <p:nvPr/>
        </p:nvPicPr>
        <p:blipFill>
          <a:blip r:embed="rId3"/>
          <a:stretch>
            <a:fillRect/>
          </a:stretch>
        </p:blipFill>
        <p:spPr>
          <a:xfrm>
            <a:off x="3417569" y="639747"/>
            <a:ext cx="3379472" cy="2179652"/>
          </a:xfrm>
          <a:prstGeom prst="rect">
            <a:avLst/>
          </a:prstGeom>
        </p:spPr>
      </p:pic>
      <p:sp>
        <p:nvSpPr>
          <p:cNvPr id="10" name="Rectangle 9">
            <a:extLst>
              <a:ext uri="{FF2B5EF4-FFF2-40B4-BE49-F238E27FC236}">
                <a16:creationId xmlns:a16="http://schemas.microsoft.com/office/drawing/2014/main" id="{B0E8C416-8177-42A4-8105-285DAA39E4F1}"/>
              </a:ext>
            </a:extLst>
          </p:cNvPr>
          <p:cNvSpPr/>
          <p:nvPr/>
        </p:nvSpPr>
        <p:spPr>
          <a:xfrm>
            <a:off x="38152" y="6186103"/>
            <a:ext cx="3695648" cy="276999"/>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3</a:t>
            </a:r>
            <a:r>
              <a:rPr lang="en-US" sz="1200" b="1" dirty="0">
                <a:latin typeface="Times New Roman" pitchFamily="18" charset="0"/>
                <a:ea typeface="Times New Roman" pitchFamily="18" charset="0"/>
                <a:cs typeface="Times New Roman" pitchFamily="18" charset="0"/>
              </a:rPr>
              <a:t>. </a:t>
            </a:r>
            <a:r>
              <a:rPr lang="en-US" sz="1200" b="1" dirty="0">
                <a:latin typeface="Times New Roman" panose="02020603050405020304" pitchFamily="18" charset="0"/>
                <a:cs typeface="Times New Roman" panose="02020603050405020304" pitchFamily="18" charset="0"/>
              </a:rPr>
              <a:t>Q-Q Plot association of sex</a:t>
            </a:r>
            <a:r>
              <a:rPr lang="en-US" sz="1200" b="1" dirty="0">
                <a:latin typeface="Times New Roman" pitchFamily="18" charset="0"/>
                <a:ea typeface="Times New Roman" pitchFamily="18" charset="0"/>
                <a:cs typeface="Times New Roman" pitchFamily="18" charset="0"/>
              </a:rPr>
              <a:t> </a:t>
            </a:r>
            <a:endParaRPr lang="en-US" sz="1200" b="1"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DE592E22-14C9-4439-A15F-EC915CCD37CD}"/>
              </a:ext>
            </a:extLst>
          </p:cNvPr>
          <p:cNvPicPr>
            <a:picLocks noChangeAspect="1"/>
          </p:cNvPicPr>
          <p:nvPr/>
        </p:nvPicPr>
        <p:blipFill rotWithShape="1">
          <a:blip r:embed="rId4">
            <a:extLst>
              <a:ext uri="{28A0092B-C50C-407E-A947-70E740481C1C}">
                <a14:useLocalDpi xmlns:a14="http://schemas.microsoft.com/office/drawing/2010/main" val="0"/>
              </a:ext>
            </a:extLst>
          </a:blip>
          <a:srcRect t="7483" r="1853" b="51293"/>
          <a:stretch/>
        </p:blipFill>
        <p:spPr>
          <a:xfrm>
            <a:off x="26670" y="3730173"/>
            <a:ext cx="6770371" cy="2289075"/>
          </a:xfrm>
          <a:prstGeom prst="rect">
            <a:avLst/>
          </a:prstGeom>
        </p:spPr>
      </p:pic>
      <p:sp>
        <p:nvSpPr>
          <p:cNvPr id="3" name="TextBox 2">
            <a:extLst>
              <a:ext uri="{FF2B5EF4-FFF2-40B4-BE49-F238E27FC236}">
                <a16:creationId xmlns:a16="http://schemas.microsoft.com/office/drawing/2014/main" id="{D1C8F629-1EFC-B07B-290F-B87ED2282E7A}"/>
              </a:ext>
            </a:extLst>
          </p:cNvPr>
          <p:cNvSpPr txBox="1"/>
          <p:nvPr/>
        </p:nvSpPr>
        <p:spPr>
          <a:xfrm>
            <a:off x="91231" y="6486066"/>
            <a:ext cx="6705810" cy="2308324"/>
          </a:xfrm>
          <a:prstGeom prst="rect">
            <a:avLst/>
          </a:prstGeom>
          <a:noFill/>
        </p:spPr>
        <p:txBody>
          <a:bodyPr wrap="square" rtlCol="0">
            <a:spAutoFit/>
          </a:bodyPr>
          <a:lstStyle/>
          <a:p>
            <a:r>
              <a:rPr lang="en-US" sz="1800" dirty="0">
                <a:latin typeface="Times New Roman" panose="02020603050405020304" pitchFamily="18" charset="0"/>
                <a:cs typeface="Times New Roman" panose="02020603050405020304" pitchFamily="18" charset="0"/>
              </a:rPr>
              <a:t>Q-Q Plot association of sex and individual CpG based values</a:t>
            </a:r>
          </a:p>
          <a:p>
            <a:r>
              <a:rPr lang="en-US" sz="1800" dirty="0">
                <a:latin typeface="Times New Roman" panose="02020603050405020304" pitchFamily="18" charset="0"/>
                <a:cs typeface="Times New Roman" panose="02020603050405020304" pitchFamily="18" charset="0"/>
              </a:rPr>
              <a:t>for participants reporting discrimination on the following discrimination scales: A) Sources of discrimination, B) Lifetime Discrimination, C) Gender Discrimination, D) Racial discrimination, E.) Everyday discrimination, F) Coping with discrimination.  Green dots and red dots represent </a:t>
            </a:r>
            <a:r>
              <a:rPr lang="en-US" sz="1800" dirty="0" err="1">
                <a:latin typeface="Times New Roman" panose="02020603050405020304" pitchFamily="18" charset="0"/>
                <a:cs typeface="Times New Roman" panose="02020603050405020304" pitchFamily="18" charset="0"/>
              </a:rPr>
              <a:t>CpGs</a:t>
            </a:r>
            <a:r>
              <a:rPr lang="en-US" sz="1800" dirty="0">
                <a:latin typeface="Times New Roman" panose="02020603050405020304" pitchFamily="18" charset="0"/>
                <a:cs typeface="Times New Roman" panose="02020603050405020304" pitchFamily="18" charset="0"/>
              </a:rPr>
              <a:t> that are significantly differentially methylated.  Black dots are not significant.</a:t>
            </a:r>
          </a:p>
          <a:p>
            <a:endParaRPr lang="en-US" dirty="0"/>
          </a:p>
        </p:txBody>
      </p:sp>
    </p:spTree>
    <p:extLst>
      <p:ext uri="{BB962C8B-B14F-4D97-AF65-F5344CB8AC3E}">
        <p14:creationId xmlns:p14="http://schemas.microsoft.com/office/powerpoint/2010/main" val="4270987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2D2006-2CA0-4347-8615-0151F3BFFFBE}"/>
              </a:ext>
            </a:extLst>
          </p:cNvPr>
          <p:cNvSpPr txBox="1"/>
          <p:nvPr/>
        </p:nvSpPr>
        <p:spPr>
          <a:xfrm>
            <a:off x="106680" y="30480"/>
            <a:ext cx="11125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endParaRPr lang="en-US" sz="1400" b="1" dirty="0">
              <a:latin typeface="Times New Roman" pitchFamily="18" charset="0"/>
              <a:cs typeface="Times New Roman" pitchFamily="18" charset="0"/>
            </a:endParaRPr>
          </a:p>
        </p:txBody>
      </p:sp>
      <p:sp>
        <p:nvSpPr>
          <p:cNvPr id="14" name="TextBox 13">
            <a:extLst>
              <a:ext uri="{FF2B5EF4-FFF2-40B4-BE49-F238E27FC236}">
                <a16:creationId xmlns:a16="http://schemas.microsoft.com/office/drawing/2014/main" id="{7C16B17A-A3DD-4715-A292-51F1654ECBFD}"/>
              </a:ext>
            </a:extLst>
          </p:cNvPr>
          <p:cNvSpPr txBox="1"/>
          <p:nvPr/>
        </p:nvSpPr>
        <p:spPr>
          <a:xfrm>
            <a:off x="106680" y="2084903"/>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06680" y="6408420"/>
            <a:ext cx="11125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Rdisc</a:t>
            </a:r>
            <a:endParaRPr lang="en-US" sz="1400" b="1" dirty="0">
              <a:latin typeface="Times New Roman" pitchFamily="18" charset="0"/>
              <a:cs typeface="Times New Roman" pitchFamily="18" charset="0"/>
            </a:endParaRPr>
          </a:p>
        </p:txBody>
      </p:sp>
      <p:sp>
        <p:nvSpPr>
          <p:cNvPr id="17" name="TextBox 16">
            <a:extLst>
              <a:ext uri="{FF2B5EF4-FFF2-40B4-BE49-F238E27FC236}">
                <a16:creationId xmlns:a16="http://schemas.microsoft.com/office/drawing/2014/main" id="{07F21C95-D065-43F9-A1FB-3C75B2831D9B}"/>
              </a:ext>
            </a:extLst>
          </p:cNvPr>
          <p:cNvSpPr txBox="1"/>
          <p:nvPr/>
        </p:nvSpPr>
        <p:spPr>
          <a:xfrm>
            <a:off x="96520" y="4105867"/>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id="{2D70CB9C-9374-44C2-8100-E8A387AF1BD7}"/>
              </a:ext>
            </a:extLst>
          </p:cNvPr>
          <p:cNvPicPr>
            <a:picLocks noChangeAspect="1"/>
          </p:cNvPicPr>
          <p:nvPr/>
        </p:nvPicPr>
        <p:blipFill>
          <a:blip r:embed="rId2"/>
          <a:stretch>
            <a:fillRect/>
          </a:stretch>
        </p:blipFill>
        <p:spPr>
          <a:xfrm>
            <a:off x="1" y="263163"/>
            <a:ext cx="3291840" cy="1814390"/>
          </a:xfrm>
          <a:prstGeom prst="rect">
            <a:avLst/>
          </a:prstGeom>
        </p:spPr>
      </p:pic>
      <p:pic>
        <p:nvPicPr>
          <p:cNvPr id="5" name="Picture 4">
            <a:extLst>
              <a:ext uri="{FF2B5EF4-FFF2-40B4-BE49-F238E27FC236}">
                <a16:creationId xmlns:a16="http://schemas.microsoft.com/office/drawing/2014/main" id="{D17B5F72-E159-4DFD-ADE5-077187B5D259}"/>
              </a:ext>
            </a:extLst>
          </p:cNvPr>
          <p:cNvPicPr>
            <a:picLocks noChangeAspect="1"/>
          </p:cNvPicPr>
          <p:nvPr/>
        </p:nvPicPr>
        <p:blipFill>
          <a:blip r:embed="rId3"/>
          <a:stretch>
            <a:fillRect/>
          </a:stretch>
        </p:blipFill>
        <p:spPr>
          <a:xfrm>
            <a:off x="3314702" y="263163"/>
            <a:ext cx="3444240" cy="1814390"/>
          </a:xfrm>
          <a:prstGeom prst="rect">
            <a:avLst/>
          </a:prstGeom>
        </p:spPr>
      </p:pic>
      <p:pic>
        <p:nvPicPr>
          <p:cNvPr id="8" name="Picture 7">
            <a:extLst>
              <a:ext uri="{FF2B5EF4-FFF2-40B4-BE49-F238E27FC236}">
                <a16:creationId xmlns:a16="http://schemas.microsoft.com/office/drawing/2014/main" id="{545CFD50-9559-408C-B3C1-82924DFE9DAA}"/>
              </a:ext>
            </a:extLst>
          </p:cNvPr>
          <p:cNvPicPr>
            <a:picLocks noChangeAspect="1"/>
          </p:cNvPicPr>
          <p:nvPr/>
        </p:nvPicPr>
        <p:blipFill>
          <a:blip r:embed="rId4"/>
          <a:stretch>
            <a:fillRect/>
          </a:stretch>
        </p:blipFill>
        <p:spPr>
          <a:xfrm>
            <a:off x="38099" y="2402288"/>
            <a:ext cx="3322323" cy="1800976"/>
          </a:xfrm>
          <a:prstGeom prst="rect">
            <a:avLst/>
          </a:prstGeom>
        </p:spPr>
      </p:pic>
      <p:pic>
        <p:nvPicPr>
          <p:cNvPr id="9" name="Picture 8">
            <a:extLst>
              <a:ext uri="{FF2B5EF4-FFF2-40B4-BE49-F238E27FC236}">
                <a16:creationId xmlns:a16="http://schemas.microsoft.com/office/drawing/2014/main" id="{03C6D6A8-F985-4867-BA57-132FC487F50E}"/>
              </a:ext>
            </a:extLst>
          </p:cNvPr>
          <p:cNvPicPr>
            <a:picLocks noChangeAspect="1"/>
          </p:cNvPicPr>
          <p:nvPr/>
        </p:nvPicPr>
        <p:blipFill>
          <a:blip r:embed="rId5"/>
          <a:stretch>
            <a:fillRect/>
          </a:stretch>
        </p:blipFill>
        <p:spPr>
          <a:xfrm>
            <a:off x="3436620" y="2371808"/>
            <a:ext cx="3322323" cy="1831455"/>
          </a:xfrm>
          <a:prstGeom prst="rect">
            <a:avLst/>
          </a:prstGeom>
        </p:spPr>
      </p:pic>
      <p:pic>
        <p:nvPicPr>
          <p:cNvPr id="11" name="Picture 10">
            <a:extLst>
              <a:ext uri="{FF2B5EF4-FFF2-40B4-BE49-F238E27FC236}">
                <a16:creationId xmlns:a16="http://schemas.microsoft.com/office/drawing/2014/main" id="{5CAFD511-6AEC-4668-9628-C0A4111C140E}"/>
              </a:ext>
            </a:extLst>
          </p:cNvPr>
          <p:cNvPicPr>
            <a:picLocks noChangeAspect="1"/>
          </p:cNvPicPr>
          <p:nvPr/>
        </p:nvPicPr>
        <p:blipFill>
          <a:blip r:embed="rId6"/>
          <a:stretch>
            <a:fillRect/>
          </a:stretch>
        </p:blipFill>
        <p:spPr>
          <a:xfrm>
            <a:off x="1" y="4434209"/>
            <a:ext cx="3360421" cy="1960690"/>
          </a:xfrm>
          <a:prstGeom prst="rect">
            <a:avLst/>
          </a:prstGeom>
        </p:spPr>
      </p:pic>
      <p:pic>
        <p:nvPicPr>
          <p:cNvPr id="16" name="Picture 15">
            <a:extLst>
              <a:ext uri="{FF2B5EF4-FFF2-40B4-BE49-F238E27FC236}">
                <a16:creationId xmlns:a16="http://schemas.microsoft.com/office/drawing/2014/main" id="{FCCFE14D-DFA0-4167-AB7D-6520227BDE34}"/>
              </a:ext>
            </a:extLst>
          </p:cNvPr>
          <p:cNvPicPr>
            <a:picLocks noChangeAspect="1"/>
          </p:cNvPicPr>
          <p:nvPr/>
        </p:nvPicPr>
        <p:blipFill>
          <a:blip r:embed="rId7"/>
          <a:stretch>
            <a:fillRect/>
          </a:stretch>
        </p:blipFill>
        <p:spPr>
          <a:xfrm>
            <a:off x="3413761" y="4434208"/>
            <a:ext cx="3337560" cy="1974211"/>
          </a:xfrm>
          <a:prstGeom prst="rect">
            <a:avLst/>
          </a:prstGeom>
        </p:spPr>
      </p:pic>
      <p:pic>
        <p:nvPicPr>
          <p:cNvPr id="18" name="Picture 17">
            <a:extLst>
              <a:ext uri="{FF2B5EF4-FFF2-40B4-BE49-F238E27FC236}">
                <a16:creationId xmlns:a16="http://schemas.microsoft.com/office/drawing/2014/main" id="{C1510F3A-9F68-4E67-B903-0FFDBE8E48E9}"/>
              </a:ext>
            </a:extLst>
          </p:cNvPr>
          <p:cNvPicPr>
            <a:picLocks noChangeAspect="1"/>
          </p:cNvPicPr>
          <p:nvPr/>
        </p:nvPicPr>
        <p:blipFill>
          <a:blip r:embed="rId8"/>
          <a:stretch>
            <a:fillRect/>
          </a:stretch>
        </p:blipFill>
        <p:spPr>
          <a:xfrm>
            <a:off x="68579" y="6639364"/>
            <a:ext cx="3246124" cy="2159125"/>
          </a:xfrm>
          <a:prstGeom prst="rect">
            <a:avLst/>
          </a:prstGeom>
        </p:spPr>
      </p:pic>
      <p:pic>
        <p:nvPicPr>
          <p:cNvPr id="19" name="Picture 18">
            <a:extLst>
              <a:ext uri="{FF2B5EF4-FFF2-40B4-BE49-F238E27FC236}">
                <a16:creationId xmlns:a16="http://schemas.microsoft.com/office/drawing/2014/main" id="{ED857414-98EB-469C-B3E6-F51209C3689B}"/>
              </a:ext>
            </a:extLst>
          </p:cNvPr>
          <p:cNvPicPr>
            <a:picLocks noChangeAspect="1"/>
          </p:cNvPicPr>
          <p:nvPr/>
        </p:nvPicPr>
        <p:blipFill>
          <a:blip r:embed="rId9"/>
          <a:stretch>
            <a:fillRect/>
          </a:stretch>
        </p:blipFill>
        <p:spPr>
          <a:xfrm>
            <a:off x="3291840" y="6652884"/>
            <a:ext cx="3497581" cy="2145605"/>
          </a:xfrm>
          <a:prstGeom prst="rect">
            <a:avLst/>
          </a:prstGeom>
        </p:spPr>
      </p:pic>
    </p:spTree>
    <p:extLst>
      <p:ext uri="{BB962C8B-B14F-4D97-AF65-F5344CB8AC3E}">
        <p14:creationId xmlns:p14="http://schemas.microsoft.com/office/powerpoint/2010/main" val="1997980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C16B17A-A3DD-4715-A292-51F1654ECBFD}"/>
              </a:ext>
            </a:extLst>
          </p:cNvPr>
          <p:cNvSpPr txBox="1"/>
          <p:nvPr/>
        </p:nvSpPr>
        <p:spPr>
          <a:xfrm>
            <a:off x="26670" y="228600"/>
            <a:ext cx="96393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E) </a:t>
            </a:r>
            <a:r>
              <a:rPr lang="en-US" sz="1400" b="1" dirty="0" err="1">
                <a:latin typeface="Times New Roman" pitchFamily="18" charset="0"/>
                <a:cs typeface="Times New Roman" pitchFamily="18" charset="0"/>
              </a:rPr>
              <a:t>Edisc</a:t>
            </a:r>
            <a:endParaRPr lang="en-US" sz="1400" b="1" dirty="0">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C92180E8-B61A-464C-A26A-80CE7429A9C8}"/>
              </a:ext>
            </a:extLst>
          </p:cNvPr>
          <p:cNvSpPr txBox="1"/>
          <p:nvPr/>
        </p:nvSpPr>
        <p:spPr>
          <a:xfrm>
            <a:off x="60960" y="3311723"/>
            <a:ext cx="92964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F) </a:t>
            </a:r>
            <a:r>
              <a:rPr lang="en-US" sz="1400" b="1" dirty="0" err="1">
                <a:latin typeface="Times New Roman" pitchFamily="18" charset="0"/>
                <a:cs typeface="Times New Roman" pitchFamily="18" charset="0"/>
              </a:rPr>
              <a:t>Cdisc</a:t>
            </a:r>
            <a:endParaRPr lang="en-US" sz="1400" b="1" dirty="0">
              <a:latin typeface="Times New Roman" pitchFamily="18" charset="0"/>
              <a:cs typeface="Times New Roman" pitchFamily="18" charset="0"/>
            </a:endParaRPr>
          </a:p>
        </p:txBody>
      </p:sp>
      <p:sp>
        <p:nvSpPr>
          <p:cNvPr id="9" name="Rectangle 8">
            <a:extLst>
              <a:ext uri="{FF2B5EF4-FFF2-40B4-BE49-F238E27FC236}">
                <a16:creationId xmlns:a16="http://schemas.microsoft.com/office/drawing/2014/main" id="{30E2443E-A849-4022-AADA-584C441FCDB5}"/>
              </a:ext>
            </a:extLst>
          </p:cNvPr>
          <p:cNvSpPr/>
          <p:nvPr/>
        </p:nvSpPr>
        <p:spPr>
          <a:xfrm>
            <a:off x="0" y="6140756"/>
            <a:ext cx="4495800" cy="276999"/>
          </a:xfrm>
          <a:prstGeom prst="rect">
            <a:avLst/>
          </a:prstGeom>
        </p:spPr>
        <p:txBody>
          <a:bodyPr wrap="square">
            <a:spAutoFit/>
          </a:bodyPr>
          <a:lstStyle/>
          <a:p>
            <a:pPr lvl="0" algn="just" fontAlgn="base">
              <a:spcBef>
                <a:spcPct val="0"/>
              </a:spcBef>
              <a:spcAft>
                <a:spcPct val="0"/>
              </a:spcAft>
            </a:pPr>
            <a:r>
              <a:rPr lang="en-US" sz="1200" b="1" dirty="0">
                <a:latin typeface="Times New Roman" panose="02020603050405020304" pitchFamily="18" charset="0"/>
                <a:cs typeface="Times New Roman" panose="02020603050405020304" pitchFamily="18" charset="0"/>
              </a:rPr>
              <a:t>Supplementary Figure 4</a:t>
            </a:r>
            <a:r>
              <a:rPr lang="en-US" sz="1200" b="1" dirty="0">
                <a:latin typeface="Times New Roman" pitchFamily="18" charset="0"/>
                <a:ea typeface="Times New Roman" pitchFamily="18" charset="0"/>
                <a:cs typeface="Times New Roman" pitchFamily="18" charset="0"/>
              </a:rPr>
              <a:t>. </a:t>
            </a:r>
            <a:r>
              <a:rPr lang="en-US" sz="1200" b="1" dirty="0">
                <a:latin typeface="Times New Roman" panose="02020603050405020304" pitchFamily="18" charset="0"/>
                <a:cs typeface="Times New Roman" panose="02020603050405020304" pitchFamily="18" charset="0"/>
              </a:rPr>
              <a:t>Q-Q Plot association of poverty status </a:t>
            </a:r>
          </a:p>
        </p:txBody>
      </p:sp>
      <p:pic>
        <p:nvPicPr>
          <p:cNvPr id="10" name="Picture 9">
            <a:extLst>
              <a:ext uri="{FF2B5EF4-FFF2-40B4-BE49-F238E27FC236}">
                <a16:creationId xmlns:a16="http://schemas.microsoft.com/office/drawing/2014/main" id="{0E96C88D-D18F-4EAB-AAA1-BF383549FEB8}"/>
              </a:ext>
            </a:extLst>
          </p:cNvPr>
          <p:cNvPicPr>
            <a:picLocks noChangeAspect="1"/>
          </p:cNvPicPr>
          <p:nvPr/>
        </p:nvPicPr>
        <p:blipFill rotWithShape="1">
          <a:blip r:embed="rId2">
            <a:extLst>
              <a:ext uri="{28A0092B-C50C-407E-A947-70E740481C1C}">
                <a14:useLocalDpi xmlns:a14="http://schemas.microsoft.com/office/drawing/2010/main" val="0"/>
              </a:ext>
            </a:extLst>
          </a:blip>
          <a:srcRect t="7068" r="1648" b="50653"/>
          <a:stretch/>
        </p:blipFill>
        <p:spPr>
          <a:xfrm>
            <a:off x="38101" y="3751474"/>
            <a:ext cx="6709411" cy="2374681"/>
          </a:xfrm>
          <a:prstGeom prst="rect">
            <a:avLst/>
          </a:prstGeom>
        </p:spPr>
      </p:pic>
      <p:pic>
        <p:nvPicPr>
          <p:cNvPr id="11" name="Picture 10">
            <a:extLst>
              <a:ext uri="{FF2B5EF4-FFF2-40B4-BE49-F238E27FC236}">
                <a16:creationId xmlns:a16="http://schemas.microsoft.com/office/drawing/2014/main" id="{EA57DC5C-E1E5-441E-9313-2A8673E22EA5}"/>
              </a:ext>
            </a:extLst>
          </p:cNvPr>
          <p:cNvPicPr>
            <a:picLocks noChangeAspect="1"/>
          </p:cNvPicPr>
          <p:nvPr/>
        </p:nvPicPr>
        <p:blipFill rotWithShape="1">
          <a:blip r:embed="rId3">
            <a:extLst>
              <a:ext uri="{28A0092B-C50C-407E-A947-70E740481C1C}">
                <a14:useLocalDpi xmlns:a14="http://schemas.microsoft.com/office/drawing/2010/main" val="0"/>
              </a:ext>
            </a:extLst>
          </a:blip>
          <a:srcRect t="7931" r="1737" b="51070"/>
          <a:stretch/>
        </p:blipFill>
        <p:spPr>
          <a:xfrm>
            <a:off x="38101" y="823977"/>
            <a:ext cx="6709411" cy="2200145"/>
          </a:xfrm>
          <a:prstGeom prst="rect">
            <a:avLst/>
          </a:prstGeom>
        </p:spPr>
      </p:pic>
      <p:sp>
        <p:nvSpPr>
          <p:cNvPr id="2" name="TextBox 1">
            <a:extLst>
              <a:ext uri="{FF2B5EF4-FFF2-40B4-BE49-F238E27FC236}">
                <a16:creationId xmlns:a16="http://schemas.microsoft.com/office/drawing/2014/main" id="{5FB665D6-925B-17E0-A1A1-3BD959EBB0DC}"/>
              </a:ext>
            </a:extLst>
          </p:cNvPr>
          <p:cNvSpPr txBox="1"/>
          <p:nvPr/>
        </p:nvSpPr>
        <p:spPr>
          <a:xfrm>
            <a:off x="26670" y="6586199"/>
            <a:ext cx="6518912" cy="1292662"/>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Q-Q Plot association of poverty status  and individual CpG based values for participants reporting discrimination on the following discrimination scales: A) Sources of discrimination, B) Lifetime Discrimination, C) Gender Discrimination, D) Racial discrimination, E.) Everyday discrimination, F) Coping with discrimination.  Green dots and red dots represent </a:t>
            </a:r>
            <a:r>
              <a:rPr lang="en-US" sz="1200" dirty="0" err="1">
                <a:latin typeface="Times New Roman" panose="02020603050405020304" pitchFamily="18" charset="0"/>
                <a:cs typeface="Times New Roman" panose="02020603050405020304" pitchFamily="18" charset="0"/>
              </a:rPr>
              <a:t>CpGs</a:t>
            </a:r>
            <a:r>
              <a:rPr lang="en-US" sz="1200" dirty="0">
                <a:latin typeface="Times New Roman" panose="02020603050405020304" pitchFamily="18" charset="0"/>
                <a:cs typeface="Times New Roman" panose="02020603050405020304" pitchFamily="18" charset="0"/>
              </a:rPr>
              <a:t> that are significantly differentially methylated.  Black dots are not significant.</a:t>
            </a:r>
          </a:p>
          <a:p>
            <a:endParaRPr lang="en-US" dirty="0"/>
          </a:p>
        </p:txBody>
      </p:sp>
    </p:spTree>
    <p:extLst>
      <p:ext uri="{BB962C8B-B14F-4D97-AF65-F5344CB8AC3E}">
        <p14:creationId xmlns:p14="http://schemas.microsoft.com/office/powerpoint/2010/main" val="4274871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3A61DC0-2548-499C-A85D-A8245D3C8A03}"/>
              </a:ext>
            </a:extLst>
          </p:cNvPr>
          <p:cNvPicPr>
            <a:picLocks noChangeAspect="1"/>
          </p:cNvPicPr>
          <p:nvPr/>
        </p:nvPicPr>
        <p:blipFill rotWithShape="1">
          <a:blip r:embed="rId2">
            <a:extLst>
              <a:ext uri="{28A0092B-C50C-407E-A947-70E740481C1C}">
                <a14:useLocalDpi xmlns:a14="http://schemas.microsoft.com/office/drawing/2010/main" val="0"/>
              </a:ext>
            </a:extLst>
          </a:blip>
          <a:srcRect t="7299" r="1095" b="50803"/>
          <a:stretch/>
        </p:blipFill>
        <p:spPr>
          <a:xfrm>
            <a:off x="228600" y="2195888"/>
            <a:ext cx="6522720" cy="2145605"/>
          </a:xfrm>
          <a:prstGeom prst="rect">
            <a:avLst/>
          </a:prstGeom>
        </p:spPr>
      </p:pic>
      <p:sp>
        <p:nvSpPr>
          <p:cNvPr id="10" name="TextBox 9">
            <a:extLst>
              <a:ext uri="{FF2B5EF4-FFF2-40B4-BE49-F238E27FC236}">
                <a16:creationId xmlns:a16="http://schemas.microsoft.com/office/drawing/2014/main" id="{852D2006-2CA0-4347-8615-0151F3BFFFBE}"/>
              </a:ext>
            </a:extLst>
          </p:cNvPr>
          <p:cNvSpPr txBox="1"/>
          <p:nvPr/>
        </p:nvSpPr>
        <p:spPr>
          <a:xfrm>
            <a:off x="106680" y="30480"/>
            <a:ext cx="8839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A) </a:t>
            </a:r>
            <a:r>
              <a:rPr lang="en-US" sz="1400" b="1" dirty="0" err="1">
                <a:latin typeface="Times New Roman" pitchFamily="18" charset="0"/>
                <a:cs typeface="Times New Roman" pitchFamily="18" charset="0"/>
              </a:rPr>
              <a:t>Sdisc</a:t>
            </a:r>
            <a:endParaRPr lang="en-US" sz="1400" b="1" dirty="0">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4431717A-3661-444B-8D1D-C3BEE3511429}"/>
              </a:ext>
            </a:extLst>
          </p:cNvPr>
          <p:cNvSpPr txBox="1"/>
          <p:nvPr/>
        </p:nvSpPr>
        <p:spPr>
          <a:xfrm>
            <a:off x="154523" y="6404807"/>
            <a:ext cx="9601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D) </a:t>
            </a:r>
            <a:r>
              <a:rPr lang="en-US" sz="1400" b="1" dirty="0" err="1">
                <a:latin typeface="Times New Roman" pitchFamily="18" charset="0"/>
                <a:cs typeface="Times New Roman" pitchFamily="18" charset="0"/>
              </a:rPr>
              <a:t>Rdisc</a:t>
            </a:r>
            <a:r>
              <a:rPr lang="en-US" sz="1400" b="1" dirty="0">
                <a:latin typeface="Times New Roman" pitchFamily="18" charset="0"/>
                <a:cs typeface="Times New Roman" pitchFamily="18" charset="0"/>
              </a:rPr>
              <a:t>)</a:t>
            </a:r>
          </a:p>
        </p:txBody>
      </p:sp>
      <p:sp>
        <p:nvSpPr>
          <p:cNvPr id="17" name="TextBox 16">
            <a:extLst>
              <a:ext uri="{FF2B5EF4-FFF2-40B4-BE49-F238E27FC236}">
                <a16:creationId xmlns:a16="http://schemas.microsoft.com/office/drawing/2014/main" id="{07F21C95-D065-43F9-A1FB-3C75B2831D9B}"/>
              </a:ext>
            </a:extLst>
          </p:cNvPr>
          <p:cNvSpPr txBox="1"/>
          <p:nvPr/>
        </p:nvSpPr>
        <p:spPr>
          <a:xfrm>
            <a:off x="106680" y="4080073"/>
            <a:ext cx="8839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C) </a:t>
            </a:r>
            <a:r>
              <a:rPr lang="en-US" sz="1400" b="1" dirty="0" err="1">
                <a:latin typeface="Times New Roman" pitchFamily="18" charset="0"/>
                <a:cs typeface="Times New Roman" pitchFamily="18" charset="0"/>
              </a:rPr>
              <a:t>Gdisc</a:t>
            </a:r>
            <a:endParaRPr lang="en-US" sz="1400" b="1" dirty="0">
              <a:latin typeface="Times New Roman" pitchFamily="18" charset="0"/>
              <a:cs typeface="Times New Roman" pitchFamily="18" charset="0"/>
            </a:endParaRPr>
          </a:p>
        </p:txBody>
      </p:sp>
      <p:pic>
        <p:nvPicPr>
          <p:cNvPr id="15" name="Picture 14">
            <a:extLst>
              <a:ext uri="{FF2B5EF4-FFF2-40B4-BE49-F238E27FC236}">
                <a16:creationId xmlns:a16="http://schemas.microsoft.com/office/drawing/2014/main" id="{FDEC80B7-0A71-4E7A-912F-479802C03DD2}"/>
              </a:ext>
            </a:extLst>
          </p:cNvPr>
          <p:cNvPicPr>
            <a:picLocks noChangeAspect="1"/>
          </p:cNvPicPr>
          <p:nvPr/>
        </p:nvPicPr>
        <p:blipFill rotWithShape="1">
          <a:blip r:embed="rId3">
            <a:extLst>
              <a:ext uri="{28A0092B-C50C-407E-A947-70E740481C1C}">
                <a14:useLocalDpi xmlns:a14="http://schemas.microsoft.com/office/drawing/2010/main" val="0"/>
              </a:ext>
            </a:extLst>
          </a:blip>
          <a:srcRect t="7203" r="1082" b="51412"/>
          <a:stretch/>
        </p:blipFill>
        <p:spPr>
          <a:xfrm>
            <a:off x="228600" y="273964"/>
            <a:ext cx="6522720" cy="1886323"/>
          </a:xfrm>
          <a:prstGeom prst="rect">
            <a:avLst/>
          </a:prstGeom>
        </p:spPr>
      </p:pic>
      <p:pic>
        <p:nvPicPr>
          <p:cNvPr id="22" name="Picture 21">
            <a:extLst>
              <a:ext uri="{FF2B5EF4-FFF2-40B4-BE49-F238E27FC236}">
                <a16:creationId xmlns:a16="http://schemas.microsoft.com/office/drawing/2014/main" id="{24770D2E-7A46-43F5-BAA2-3B03CCE31DE4}"/>
              </a:ext>
            </a:extLst>
          </p:cNvPr>
          <p:cNvPicPr>
            <a:picLocks noChangeAspect="1"/>
          </p:cNvPicPr>
          <p:nvPr/>
        </p:nvPicPr>
        <p:blipFill rotWithShape="1">
          <a:blip r:embed="rId4">
            <a:extLst>
              <a:ext uri="{28A0092B-C50C-407E-A947-70E740481C1C}">
                <a14:useLocalDpi xmlns:a14="http://schemas.microsoft.com/office/drawing/2010/main" val="0"/>
              </a:ext>
            </a:extLst>
          </a:blip>
          <a:srcRect t="7703" r="1388" b="51445"/>
          <a:stretch/>
        </p:blipFill>
        <p:spPr>
          <a:xfrm>
            <a:off x="129123" y="4413250"/>
            <a:ext cx="6644640" cy="2066927"/>
          </a:xfrm>
          <a:prstGeom prst="rect">
            <a:avLst/>
          </a:prstGeom>
        </p:spPr>
      </p:pic>
      <p:pic>
        <p:nvPicPr>
          <p:cNvPr id="23" name="Picture 22">
            <a:extLst>
              <a:ext uri="{FF2B5EF4-FFF2-40B4-BE49-F238E27FC236}">
                <a16:creationId xmlns:a16="http://schemas.microsoft.com/office/drawing/2014/main" id="{9B7A18C1-66EE-461E-9097-D1149D627173}"/>
              </a:ext>
            </a:extLst>
          </p:cNvPr>
          <p:cNvPicPr>
            <a:picLocks noChangeAspect="1"/>
          </p:cNvPicPr>
          <p:nvPr/>
        </p:nvPicPr>
        <p:blipFill rotWithShape="1">
          <a:blip r:embed="rId5">
            <a:extLst>
              <a:ext uri="{28A0092B-C50C-407E-A947-70E740481C1C}">
                <a14:useLocalDpi xmlns:a14="http://schemas.microsoft.com/office/drawing/2010/main" val="0"/>
              </a:ext>
            </a:extLst>
          </a:blip>
          <a:srcRect t="7444" r="1063" b="50634"/>
          <a:stretch/>
        </p:blipFill>
        <p:spPr>
          <a:xfrm>
            <a:off x="0" y="6751321"/>
            <a:ext cx="6858001" cy="2362199"/>
          </a:xfrm>
          <a:prstGeom prst="rect">
            <a:avLst/>
          </a:prstGeom>
        </p:spPr>
      </p:pic>
      <p:sp>
        <p:nvSpPr>
          <p:cNvPr id="14" name="TextBox 13">
            <a:extLst>
              <a:ext uri="{FF2B5EF4-FFF2-40B4-BE49-F238E27FC236}">
                <a16:creationId xmlns:a16="http://schemas.microsoft.com/office/drawing/2014/main" id="{7C16B17A-A3DD-4715-A292-51F1654ECBFD}"/>
              </a:ext>
            </a:extLst>
          </p:cNvPr>
          <p:cNvSpPr txBox="1"/>
          <p:nvPr/>
        </p:nvSpPr>
        <p:spPr>
          <a:xfrm>
            <a:off x="106680" y="1970242"/>
            <a:ext cx="883920" cy="307777"/>
          </a:xfrm>
          <a:prstGeom prst="rect">
            <a:avLst/>
          </a:prstGeom>
          <a:noFill/>
        </p:spPr>
        <p:txBody>
          <a:bodyPr wrap="square" rtlCol="0">
            <a:spAutoFit/>
          </a:bodyPr>
          <a:lstStyle/>
          <a:p>
            <a:r>
              <a:rPr lang="en-US" sz="1400" b="1" dirty="0">
                <a:latin typeface="Times New Roman" pitchFamily="18" charset="0"/>
                <a:cs typeface="Times New Roman" pitchFamily="18" charset="0"/>
              </a:rPr>
              <a:t>B) </a:t>
            </a:r>
            <a:r>
              <a:rPr lang="en-US" sz="1400" b="1" dirty="0" err="1">
                <a:latin typeface="Times New Roman" pitchFamily="18" charset="0"/>
                <a:cs typeface="Times New Roman" pitchFamily="18" charset="0"/>
              </a:rPr>
              <a:t>Ldisc</a:t>
            </a:r>
            <a:endParaRPr lang="en-US" sz="1400" b="1" dirty="0">
              <a:latin typeface="Times New Roman" pitchFamily="18" charset="0"/>
              <a:cs typeface="Times New Roman" pitchFamily="18" charset="0"/>
            </a:endParaRPr>
          </a:p>
        </p:txBody>
      </p:sp>
    </p:spTree>
    <p:extLst>
      <p:ext uri="{BB962C8B-B14F-4D97-AF65-F5344CB8AC3E}">
        <p14:creationId xmlns:p14="http://schemas.microsoft.com/office/powerpoint/2010/main" val="1159540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14b77578-9773-42d5-8507-251ca2dc2b06}" enabled="0" method="" siteId="{14b77578-9773-42d5-8507-251ca2dc2b06}" removed="1"/>
</clbl:labelList>
</file>

<file path=docProps/app.xml><?xml version="1.0" encoding="utf-8"?>
<Properties xmlns="http://schemas.openxmlformats.org/officeDocument/2006/extended-properties" xmlns:vt="http://schemas.openxmlformats.org/officeDocument/2006/docPropsVTypes">
  <TotalTime>41208</TotalTime>
  <Words>1198</Words>
  <Application>Microsoft Office PowerPoint</Application>
  <PresentationFormat>On-screen Show (4:3)</PresentationFormat>
  <Paragraphs>109</Paragraphs>
  <Slides>19</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Studio-Feixen-Sans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Naidu</dc:creator>
  <cp:lastModifiedBy>Evans, Michele (NIH/NIA/IRP) [E]</cp:lastModifiedBy>
  <cp:revision>697</cp:revision>
  <cp:lastPrinted>2022-08-16T16:42:03Z</cp:lastPrinted>
  <dcterms:created xsi:type="dcterms:W3CDTF">2016-08-10T14:53:58Z</dcterms:created>
  <dcterms:modified xsi:type="dcterms:W3CDTF">2024-01-03T21:47:46Z</dcterms:modified>
</cp:coreProperties>
</file>